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60" r:id="rId1"/>
  </p:sldMasterIdLst>
  <p:notesMasterIdLst>
    <p:notesMasterId r:id="rId33"/>
  </p:notesMasterIdLst>
  <p:sldIdLst>
    <p:sldId id="256" r:id="rId2"/>
    <p:sldId id="257" r:id="rId3"/>
    <p:sldId id="297" r:id="rId4"/>
    <p:sldId id="258" r:id="rId5"/>
    <p:sldId id="264" r:id="rId6"/>
    <p:sldId id="260" r:id="rId7"/>
    <p:sldId id="261" r:id="rId8"/>
    <p:sldId id="265" r:id="rId9"/>
    <p:sldId id="268" r:id="rId10"/>
    <p:sldId id="269" r:id="rId11"/>
    <p:sldId id="270" r:id="rId12"/>
    <p:sldId id="271" r:id="rId13"/>
    <p:sldId id="274" r:id="rId14"/>
    <p:sldId id="272" r:id="rId15"/>
    <p:sldId id="262" r:id="rId16"/>
    <p:sldId id="292" r:id="rId17"/>
    <p:sldId id="294" r:id="rId18"/>
    <p:sldId id="281" r:id="rId19"/>
    <p:sldId id="282" r:id="rId20"/>
    <p:sldId id="283" r:id="rId21"/>
    <p:sldId id="263" r:id="rId22"/>
    <p:sldId id="291" r:id="rId23"/>
    <p:sldId id="295" r:id="rId24"/>
    <p:sldId id="293" r:id="rId25"/>
    <p:sldId id="290" r:id="rId26"/>
    <p:sldId id="298" r:id="rId27"/>
    <p:sldId id="299" r:id="rId28"/>
    <p:sldId id="300" r:id="rId29"/>
    <p:sldId id="288" r:id="rId30"/>
    <p:sldId id="267" r:id="rId31"/>
    <p:sldId id="29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6" autoAdjust="0"/>
    <p:restoredTop sz="94660"/>
  </p:normalViewPr>
  <p:slideViewPr>
    <p:cSldViewPr snapToGrid="0">
      <p:cViewPr varScale="1">
        <p:scale>
          <a:sx n="162" d="100"/>
          <a:sy n="162" d="100"/>
        </p:scale>
        <p:origin x="10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29E56F-2A76-4765-88F7-8147365AB20D}" type="datetimeFigureOut">
              <a:rPr kumimoji="1" lang="ja-JP" altLang="en-US" smtClean="0"/>
              <a:t>2023/8/14</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DF7E80-9528-4544-9885-7DC72822DA41}" type="slidenum">
              <a:rPr kumimoji="1" lang="ja-JP" altLang="en-US" smtClean="0"/>
              <a:t>‹#›</a:t>
            </a:fld>
            <a:endParaRPr kumimoji="1" lang="ja-JP" altLang="en-US"/>
          </a:p>
        </p:txBody>
      </p:sp>
    </p:spTree>
    <p:extLst>
      <p:ext uri="{BB962C8B-B14F-4D97-AF65-F5344CB8AC3E}">
        <p14:creationId xmlns:p14="http://schemas.microsoft.com/office/powerpoint/2010/main" val="58628951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04BB76C-A19F-4138-A1DA-78117AD3F9CB}" type="datetime1">
              <a:rPr kumimoji="1" lang="ja-JP" altLang="en-US" smtClean="0"/>
              <a:t>2023/8/14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RIETI</a:t>
            </a:r>
            <a:endParaRPr kumimoji="1" lang="ja-JP" altLang="en-US"/>
          </a:p>
        </p:txBody>
      </p:sp>
      <p:sp>
        <p:nvSpPr>
          <p:cNvPr id="6" name="Slide Number Placeholder 5"/>
          <p:cNvSpPr>
            <a:spLocks noGrp="1"/>
          </p:cNvSpPr>
          <p:nvPr>
            <p:ph type="sldNum" sz="quarter" idx="12"/>
          </p:nvPr>
        </p:nvSpPr>
        <p:spPr>
          <a:xfrm>
            <a:off x="9255346" y="2750337"/>
            <a:ext cx="1171888" cy="1356442"/>
          </a:xfrm>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507708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defRPr>
                <a:solidFill>
                  <a:schemeClr val="tx2"/>
                </a:solidFill>
              </a:defRPr>
            </a:lvl1p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ja-JP" altLang="en-US" dirty="0" smtClean="0"/>
              <a:t>マスター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en-US" dirty="0"/>
          </a:p>
        </p:txBody>
      </p:sp>
      <p:sp>
        <p:nvSpPr>
          <p:cNvPr id="4" name="Date Placeholder 3"/>
          <p:cNvSpPr>
            <a:spLocks noGrp="1"/>
          </p:cNvSpPr>
          <p:nvPr>
            <p:ph type="dt" sz="half" idx="10"/>
          </p:nvPr>
        </p:nvSpPr>
        <p:spPr/>
        <p:txBody>
          <a:bodyPr/>
          <a:lstStyle/>
          <a:p>
            <a:fld id="{0FE5D9CC-9959-477B-8C97-F3755DB28332}" type="datetime1">
              <a:rPr kumimoji="1" lang="ja-JP" altLang="en-US" smtClean="0"/>
              <a:t>2023/8/14</a:t>
            </a:fld>
            <a:endParaRPr kumimoji="1" lang="ja-JP" altLang="en-US"/>
          </a:p>
        </p:txBody>
      </p:sp>
      <p:sp>
        <p:nvSpPr>
          <p:cNvPr id="5" name="Footer Placeholder 4"/>
          <p:cNvSpPr>
            <a:spLocks noGrp="1"/>
          </p:cNvSpPr>
          <p:nvPr>
            <p:ph type="ftr" sz="quarter" idx="11"/>
          </p:nvPr>
        </p:nvSpPr>
        <p:spPr/>
        <p:txBody>
          <a:bodyPr/>
          <a:lstStyle/>
          <a:p>
            <a:r>
              <a:rPr kumimoji="1" lang="en-US" altLang="ja-JP" dirty="0" smtClean="0"/>
              <a:t>RIETI</a:t>
            </a:r>
            <a:endParaRPr kumimoji="1" lang="ja-JP" altLang="en-US" dirty="0"/>
          </a:p>
        </p:txBody>
      </p:sp>
      <p:sp>
        <p:nvSpPr>
          <p:cNvPr id="6" name="Slide Number Placeholder 5"/>
          <p:cNvSpPr>
            <a:spLocks noGrp="1"/>
          </p:cNvSpPr>
          <p:nvPr>
            <p:ph type="sldNum" sz="quarter" idx="12"/>
          </p:nvPr>
        </p:nvSpPr>
        <p:spPr/>
        <p:txBody>
          <a:bodyPr/>
          <a:lstStyle>
            <a:lvl1pPr>
              <a:defRPr sz="2400"/>
            </a:lvl1pPr>
          </a:lstStyle>
          <a:p>
            <a:fld id="{38E5C423-6A4C-4391-9833-BF6F56C00201}" type="slidenum">
              <a:rPr kumimoji="1" lang="ja-JP" altLang="en-US" smtClean="0"/>
              <a:pPr/>
              <a:t>‹#›</a:t>
            </a:fld>
            <a:endParaRPr kumimoji="1" lang="ja-JP" altLang="en-US" dirty="0"/>
          </a:p>
        </p:txBody>
      </p:sp>
    </p:spTree>
    <p:extLst>
      <p:ext uri="{BB962C8B-B14F-4D97-AF65-F5344CB8AC3E}">
        <p14:creationId xmlns:p14="http://schemas.microsoft.com/office/powerpoint/2010/main" val="78263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B7DE6E89-C147-4F0B-AA0B-EE77C56C8E50}" type="datetime1">
              <a:rPr kumimoji="1" lang="ja-JP" altLang="en-US" smtClean="0"/>
              <a:t>2023/8/14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RIETI</a:t>
            </a:r>
            <a:endParaRPr kumimoji="1" lang="ja-JP" altLang="en-US"/>
          </a:p>
        </p:txBody>
      </p:sp>
      <p:sp>
        <p:nvSpPr>
          <p:cNvPr id="6" name="Slide Number Placeholder 5"/>
          <p:cNvSpPr>
            <a:spLocks noGrp="1"/>
          </p:cNvSpPr>
          <p:nvPr>
            <p:ph type="sldNum" sz="quarter" idx="12"/>
          </p:nvPr>
        </p:nvSpPr>
        <p:spPr>
          <a:xfrm>
            <a:off x="10729455" y="2869895"/>
            <a:ext cx="1154151" cy="1090789"/>
          </a:xfrm>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4256213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E16A223C-18E1-49E8-A921-921EACC9D578}"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2793963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80322" y="3030008"/>
            <a:ext cx="4698355" cy="2906179"/>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5594123" y="3030008"/>
            <a:ext cx="4700059" cy="2906179"/>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EA77C56C-AD50-456D-AFD2-1B4399DBFEC8}" type="datetime1">
              <a:rPr kumimoji="1" lang="ja-JP" altLang="en-US" smtClean="0"/>
              <a:t>2023/8/14</a:t>
            </a:fld>
            <a:endParaRPr kumimoji="1" lang="ja-JP" altLang="en-US"/>
          </a:p>
        </p:txBody>
      </p:sp>
      <p:sp>
        <p:nvSpPr>
          <p:cNvPr id="8" name="Footer Placeholder 7"/>
          <p:cNvSpPr>
            <a:spLocks noGrp="1"/>
          </p:cNvSpPr>
          <p:nvPr>
            <p:ph type="ftr" sz="quarter" idx="11"/>
          </p:nvPr>
        </p:nvSpPr>
        <p:spPr/>
        <p:txBody>
          <a:bodyPr/>
          <a:lstStyle/>
          <a:p>
            <a:r>
              <a:rPr kumimoji="1" lang="en-US" altLang="ja-JP" smtClean="0"/>
              <a:t>RIETI</a:t>
            </a:r>
            <a:endParaRPr kumimoji="1" lang="ja-JP" altLang="en-US"/>
          </a:p>
        </p:txBody>
      </p:sp>
      <p:sp>
        <p:nvSpPr>
          <p:cNvPr id="9" name="Slide Number Placeholder 8"/>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4246016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4AF3D725-112D-4FC5-825E-5DE981500BCC}" type="datetime1">
              <a:rPr kumimoji="1" lang="ja-JP" altLang="en-US" smtClean="0"/>
              <a:t>2023/8/14</a:t>
            </a:fld>
            <a:endParaRPr kumimoji="1" lang="ja-JP" altLang="en-US"/>
          </a:p>
        </p:txBody>
      </p:sp>
      <p:sp>
        <p:nvSpPr>
          <p:cNvPr id="4" name="Footer Placeholder 3"/>
          <p:cNvSpPr>
            <a:spLocks noGrp="1"/>
          </p:cNvSpPr>
          <p:nvPr>
            <p:ph type="ftr" sz="quarter" idx="11"/>
          </p:nvPr>
        </p:nvSpPr>
        <p:spPr/>
        <p:txBody>
          <a:bodyPr/>
          <a:lstStyle/>
          <a:p>
            <a:r>
              <a:rPr kumimoji="1" lang="en-US" altLang="ja-JP" smtClean="0"/>
              <a:t>RIETI</a:t>
            </a:r>
            <a:endParaRPr kumimoji="1" lang="ja-JP" altLang="en-US"/>
          </a:p>
        </p:txBody>
      </p:sp>
      <p:sp>
        <p:nvSpPr>
          <p:cNvPr id="5" name="Slide Number Placeholder 4"/>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1301507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5694C4B2-8E2D-4BB3-8DAF-0660BDA12410}" type="datetime1">
              <a:rPr kumimoji="1" lang="ja-JP" altLang="en-US" smtClean="0"/>
              <a:t>2023/8/14</a:t>
            </a:fld>
            <a:endParaRPr kumimoji="1" lang="ja-JP" altLang="en-US"/>
          </a:p>
        </p:txBody>
      </p:sp>
      <p:sp>
        <p:nvSpPr>
          <p:cNvPr id="3" name="Footer Placeholder 2"/>
          <p:cNvSpPr>
            <a:spLocks noGrp="1"/>
          </p:cNvSpPr>
          <p:nvPr>
            <p:ph type="ftr" sz="quarter" idx="11"/>
          </p:nvPr>
        </p:nvSpPr>
        <p:spPr/>
        <p:txBody>
          <a:bodyPr/>
          <a:lstStyle/>
          <a:p>
            <a:r>
              <a:rPr kumimoji="1" lang="en-US" altLang="ja-JP" smtClean="0"/>
              <a:t>RIETI</a:t>
            </a:r>
            <a:endParaRPr kumimoji="1" lang="ja-JP" altLang="en-US"/>
          </a:p>
        </p:txBody>
      </p:sp>
      <p:sp>
        <p:nvSpPr>
          <p:cNvPr id="4" name="Slide Number Placeholder 3"/>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460885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4B071C8C-3F86-4198-B685-D96229AA6363}"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701723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図を追加</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7ECD9DB3-C7AD-40E0-BAAE-C58CB6230217}"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196310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パノラマ写真 (キャプション付き)">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図を追加</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0EC6813E-7C48-4F5A-A956-2CB5A480CA6B}"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a:xfrm>
            <a:off x="10729455" y="4711309"/>
            <a:ext cx="1154151" cy="1090789"/>
          </a:xfrm>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0423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ja-JP" altLang="en-US" smtClean="0"/>
              <a:t>マスター タイトルの書式設定</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4D5F3238-B570-4141-9B11-05BED761C61E}"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a:xfrm>
            <a:off x="10729455" y="4711615"/>
            <a:ext cx="1154151" cy="1090789"/>
          </a:xfrm>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233332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ja-JP" altLang="en-US" smtClean="0"/>
              <a:t>マスター タイトルの書式設定</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9979F67-024B-4125-A393-2906235F8B95}"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a:xfrm>
            <a:off x="10729455" y="4709925"/>
            <a:ext cx="1154151" cy="1090789"/>
          </a:xfrm>
        </p:spPr>
        <p:txBody>
          <a:bodyPr/>
          <a:lstStyle/>
          <a:p>
            <a:fld id="{38E5C423-6A4C-4391-9833-BF6F56C00201}" type="slidenum">
              <a:rPr kumimoji="1" lang="ja-JP" altLang="en-US" smtClean="0"/>
              <a:t>‹#›</a:t>
            </a:fld>
            <a:endParaRPr kumimoji="1" lang="ja-JP" alt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8292941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ja-JP" altLang="en-US" smtClean="0"/>
              <a:t>マスター タイトルの書式設定</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3C7AC9BD-0C46-486F-9AFA-167763CAEE1A}" type="datetime1">
              <a:rPr kumimoji="1" lang="ja-JP" altLang="en-US" smtClean="0"/>
              <a:t>2023/8/14</a:t>
            </a:fld>
            <a:endParaRPr kumimoji="1" lang="ja-JP" altLang="en-US"/>
          </a:p>
        </p:txBody>
      </p:sp>
      <p:sp>
        <p:nvSpPr>
          <p:cNvPr id="6" name="Footer Placeholder 5"/>
          <p:cNvSpPr>
            <a:spLocks noGrp="1"/>
          </p:cNvSpPr>
          <p:nvPr>
            <p:ph type="ftr" sz="quarter" idx="11"/>
          </p:nvPr>
        </p:nvSpPr>
        <p:spPr/>
        <p:txBody>
          <a:bodyPr/>
          <a:lstStyle/>
          <a:p>
            <a:r>
              <a:rPr kumimoji="1" lang="en-US" altLang="ja-JP" smtClean="0"/>
              <a:t>RIETI</a:t>
            </a:r>
            <a:endParaRPr kumimoji="1" lang="ja-JP" altLang="en-US"/>
          </a:p>
        </p:txBody>
      </p:sp>
      <p:sp>
        <p:nvSpPr>
          <p:cNvPr id="7" name="Slide Number Placeholder 6"/>
          <p:cNvSpPr>
            <a:spLocks noGrp="1"/>
          </p:cNvSpPr>
          <p:nvPr>
            <p:ph type="sldNum" sz="quarter" idx="12"/>
          </p:nvPr>
        </p:nvSpPr>
        <p:spPr>
          <a:xfrm>
            <a:off x="10729455" y="4709925"/>
            <a:ext cx="1154151" cy="1090789"/>
          </a:xfrm>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5838849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段">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ja-JP" altLang="en-US" smtClean="0"/>
              <a:t>マスター タイトルの書式設定</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3" name="Date Placeholder 2"/>
          <p:cNvSpPr>
            <a:spLocks noGrp="1"/>
          </p:cNvSpPr>
          <p:nvPr>
            <p:ph type="dt" sz="half" idx="10"/>
          </p:nvPr>
        </p:nvSpPr>
        <p:spPr/>
        <p:txBody>
          <a:bodyPr/>
          <a:lstStyle/>
          <a:p>
            <a:fld id="{3E5D8F66-6751-485D-86ED-B771F0995FDF}" type="datetime1">
              <a:rPr kumimoji="1" lang="ja-JP" altLang="en-US" smtClean="0"/>
              <a:t>2023/8/14</a:t>
            </a:fld>
            <a:endParaRPr kumimoji="1" lang="ja-JP" altLang="en-US"/>
          </a:p>
        </p:txBody>
      </p:sp>
      <p:sp>
        <p:nvSpPr>
          <p:cNvPr id="4" name="Footer Placeholder 3"/>
          <p:cNvSpPr>
            <a:spLocks noGrp="1"/>
          </p:cNvSpPr>
          <p:nvPr>
            <p:ph type="ftr" sz="quarter" idx="11"/>
          </p:nvPr>
        </p:nvSpPr>
        <p:spPr/>
        <p:txBody>
          <a:bodyPr/>
          <a:lstStyle/>
          <a:p>
            <a:r>
              <a:rPr kumimoji="1" lang="en-US" altLang="ja-JP" smtClean="0"/>
              <a:t>RIETI</a:t>
            </a:r>
            <a:endParaRPr kumimoji="1" lang="ja-JP" altLang="en-US"/>
          </a:p>
        </p:txBody>
      </p:sp>
      <p:sp>
        <p:nvSpPr>
          <p:cNvPr id="5" name="Slide Number Placeholder 4"/>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1237757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つの画像列">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ja-JP" altLang="en-US" smtClean="0"/>
              <a:t>マスター タイトルの書式設定</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3" name="Date Placeholder 2"/>
          <p:cNvSpPr>
            <a:spLocks noGrp="1"/>
          </p:cNvSpPr>
          <p:nvPr>
            <p:ph type="dt" sz="half" idx="10"/>
          </p:nvPr>
        </p:nvSpPr>
        <p:spPr/>
        <p:txBody>
          <a:bodyPr/>
          <a:lstStyle/>
          <a:p>
            <a:fld id="{9E03476C-6AF9-46EC-BC99-8A6B3162CAEF}" type="datetime1">
              <a:rPr kumimoji="1" lang="ja-JP" altLang="en-US" smtClean="0"/>
              <a:t>2023/8/14</a:t>
            </a:fld>
            <a:endParaRPr kumimoji="1" lang="ja-JP" altLang="en-US"/>
          </a:p>
        </p:txBody>
      </p:sp>
      <p:sp>
        <p:nvSpPr>
          <p:cNvPr id="4" name="Footer Placeholder 3"/>
          <p:cNvSpPr>
            <a:spLocks noGrp="1"/>
          </p:cNvSpPr>
          <p:nvPr>
            <p:ph type="ftr" sz="quarter" idx="11"/>
          </p:nvPr>
        </p:nvSpPr>
        <p:spPr/>
        <p:txBody>
          <a:bodyPr/>
          <a:lstStyle/>
          <a:p>
            <a:r>
              <a:rPr kumimoji="1" lang="en-US" altLang="ja-JP" smtClean="0"/>
              <a:t>RIETI</a:t>
            </a:r>
            <a:endParaRPr kumimoji="1" lang="ja-JP" altLang="en-US"/>
          </a:p>
        </p:txBody>
      </p:sp>
      <p:sp>
        <p:nvSpPr>
          <p:cNvPr id="5" name="Slide Number Placeholder 4"/>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3285181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E8F34EBA-68B8-47D1-B9A2-55FB431E3F48}" type="datetime1">
              <a:rPr kumimoji="1" lang="ja-JP" altLang="en-US" smtClean="0"/>
              <a:t>2023/8/14</a:t>
            </a:fld>
            <a:endParaRPr kumimoji="1" lang="ja-JP" altLang="en-US"/>
          </a:p>
        </p:txBody>
      </p:sp>
      <p:sp>
        <p:nvSpPr>
          <p:cNvPr id="5" name="Footer Placeholder 4"/>
          <p:cNvSpPr>
            <a:spLocks noGrp="1"/>
          </p:cNvSpPr>
          <p:nvPr>
            <p:ph type="ftr" sz="quarter" idx="11"/>
          </p:nvPr>
        </p:nvSpPr>
        <p:spPr/>
        <p:txBody>
          <a:bodyPr/>
          <a:lstStyle/>
          <a:p>
            <a:r>
              <a:rPr kumimoji="1" lang="en-US" altLang="ja-JP" smtClean="0"/>
              <a:t>RIETI</a:t>
            </a:r>
            <a:endParaRPr kumimoji="1" lang="ja-JP" altLang="en-US"/>
          </a:p>
        </p:txBody>
      </p:sp>
      <p:sp>
        <p:nvSpPr>
          <p:cNvPr id="6" name="Slide Number Placeholder 5"/>
          <p:cNvSpPr>
            <a:spLocks noGrp="1"/>
          </p:cNvSpPr>
          <p:nvPr>
            <p:ph type="sldNum" sz="quarter" idx="12"/>
          </p:nvPr>
        </p:nvSpPr>
        <p:spPr/>
        <p:txBody>
          <a:body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16389689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27CA2DAF-5761-4A9C-A624-F60B0A11CA08}" type="datetime1">
              <a:rPr kumimoji="1" lang="ja-JP" altLang="en-US" smtClean="0"/>
              <a:t>2023/8/14</a:t>
            </a:fld>
            <a:endParaRPr kumimoji="1" lang="ja-JP" altLang="en-US"/>
          </a:p>
        </p:txBody>
      </p:sp>
      <p:sp>
        <p:nvSpPr>
          <p:cNvPr id="5" name="Footer Placeholder 4"/>
          <p:cNvSpPr>
            <a:spLocks noGrp="1"/>
          </p:cNvSpPr>
          <p:nvPr>
            <p:ph type="ftr" sz="quarter" idx="11"/>
          </p:nvPr>
        </p:nvSpPr>
        <p:spPr>
          <a:xfrm>
            <a:off x="680321" y="5936188"/>
            <a:ext cx="6126805" cy="365125"/>
          </a:xfrm>
        </p:spPr>
        <p:txBody>
          <a:bodyPr/>
          <a:lstStyle/>
          <a:p>
            <a:r>
              <a:rPr kumimoji="1" lang="en-US" altLang="ja-JP" smtClean="0"/>
              <a:t>RIETI</a:t>
            </a:r>
            <a:endParaRPr kumimoji="1" lang="ja-JP" alt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1341759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660B645-5D9C-45AB-A037-26CEA18A4B4B}" type="datetime1">
              <a:rPr kumimoji="1" lang="ja-JP" altLang="en-US" smtClean="0"/>
              <a:t>2023/8/14</a:t>
            </a:fld>
            <a:endParaRPr kumimoji="1" lang="ja-JP" alt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r>
              <a:rPr kumimoji="1" lang="en-US" altLang="ja-JP" smtClean="0"/>
              <a:t>RIETI</a:t>
            </a:r>
            <a:endParaRPr kumimoji="1" lang="ja-JP" alt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38E5C423-6A4C-4391-9833-BF6F56C00201}" type="slidenum">
              <a:rPr kumimoji="1" lang="ja-JP" altLang="en-US" smtClean="0"/>
              <a:t>‹#›</a:t>
            </a:fld>
            <a:endParaRPr kumimoji="1" lang="ja-JP" altLang="en-US"/>
          </a:p>
        </p:txBody>
      </p:sp>
    </p:spTree>
    <p:extLst>
      <p:ext uri="{BB962C8B-B14F-4D97-AF65-F5344CB8AC3E}">
        <p14:creationId xmlns:p14="http://schemas.microsoft.com/office/powerpoint/2010/main" val="735506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914400" rtl="0" eaLnBrk="1" latinLnBrk="0" hangingPunct="1">
        <a:lnSpc>
          <a:spcPct val="90000"/>
        </a:lnSpc>
        <a:spcBef>
          <a:spcPct val="0"/>
        </a:spcBef>
        <a:buNone/>
        <a:defRPr kumimoji="1"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4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376748" y="2733709"/>
            <a:ext cx="8447708" cy="1373070"/>
          </a:xfrm>
        </p:spPr>
        <p:txBody>
          <a:bodyPr/>
          <a:lstStyle/>
          <a:p>
            <a:r>
              <a:rPr kumimoji="1" lang="ja-JP" altLang="en-US" sz="4400" dirty="0" smtClean="0">
                <a:solidFill>
                  <a:schemeClr val="tx2"/>
                </a:solidFill>
              </a:rPr>
              <a:t>政策にエビデンスは必要なのか？</a:t>
            </a:r>
            <a:endParaRPr kumimoji="1" lang="ja-JP" altLang="en-US" sz="4400" dirty="0">
              <a:solidFill>
                <a:schemeClr val="tx2"/>
              </a:solidFill>
            </a:endParaRPr>
          </a:p>
        </p:txBody>
      </p:sp>
      <p:sp>
        <p:nvSpPr>
          <p:cNvPr id="3" name="サブタイトル 2"/>
          <p:cNvSpPr>
            <a:spLocks noGrp="1"/>
          </p:cNvSpPr>
          <p:nvPr>
            <p:ph type="subTitle" idx="1"/>
          </p:nvPr>
        </p:nvSpPr>
        <p:spPr>
          <a:xfrm>
            <a:off x="680322" y="4394039"/>
            <a:ext cx="8144134" cy="1861556"/>
          </a:xfrm>
        </p:spPr>
        <p:txBody>
          <a:bodyPr>
            <a:normAutofit lnSpcReduction="10000"/>
          </a:bodyPr>
          <a:lstStyle/>
          <a:p>
            <a:r>
              <a:rPr kumimoji="1" lang="ja-JP" altLang="en-US" dirty="0" smtClean="0">
                <a:solidFill>
                  <a:schemeClr val="tx2"/>
                </a:solidFill>
              </a:rPr>
              <a:t>岩手県立大学　</a:t>
            </a:r>
            <a:r>
              <a:rPr lang="ja-JP" altLang="en-US" dirty="0" smtClean="0">
                <a:solidFill>
                  <a:schemeClr val="tx2"/>
                </a:solidFill>
              </a:rPr>
              <a:t>総合政策学部講師</a:t>
            </a:r>
            <a:endParaRPr lang="en-US" altLang="ja-JP" dirty="0" smtClean="0">
              <a:solidFill>
                <a:schemeClr val="tx2"/>
              </a:solidFill>
            </a:endParaRPr>
          </a:p>
          <a:p>
            <a:r>
              <a:rPr kumimoji="1" lang="ja-JP" altLang="en-US" dirty="0" smtClean="0">
                <a:solidFill>
                  <a:schemeClr val="tx2"/>
                </a:solidFill>
              </a:rPr>
              <a:t>杉谷　和哉</a:t>
            </a:r>
            <a:endParaRPr kumimoji="1" lang="en-US" altLang="ja-JP" dirty="0" smtClean="0">
              <a:solidFill>
                <a:schemeClr val="tx2"/>
              </a:solidFill>
            </a:endParaRPr>
          </a:p>
          <a:p>
            <a:r>
              <a:rPr lang="en-US" altLang="ja-JP" dirty="0" smtClean="0">
                <a:solidFill>
                  <a:schemeClr val="tx2"/>
                </a:solidFill>
              </a:rPr>
              <a:t>RIETI EBPM </a:t>
            </a:r>
            <a:r>
              <a:rPr lang="ja-JP" altLang="en-US" dirty="0" smtClean="0">
                <a:solidFill>
                  <a:schemeClr val="tx2"/>
                </a:solidFill>
              </a:rPr>
              <a:t>シンポジウム</a:t>
            </a:r>
            <a:endParaRPr lang="en-US" altLang="ja-JP" dirty="0" smtClean="0">
              <a:solidFill>
                <a:schemeClr val="tx2"/>
              </a:solidFill>
            </a:endParaRPr>
          </a:p>
          <a:p>
            <a:r>
              <a:rPr lang="en-US" altLang="ja-JP" dirty="0" smtClean="0">
                <a:solidFill>
                  <a:schemeClr val="tx2"/>
                </a:solidFill>
              </a:rPr>
              <a:t>2023</a:t>
            </a:r>
            <a:r>
              <a:rPr lang="ja-JP" altLang="en-US" dirty="0" smtClean="0">
                <a:solidFill>
                  <a:schemeClr val="tx2"/>
                </a:solidFill>
              </a:rPr>
              <a:t>年</a:t>
            </a:r>
            <a:r>
              <a:rPr lang="en-US" altLang="ja-JP" dirty="0" smtClean="0">
                <a:solidFill>
                  <a:schemeClr val="tx2"/>
                </a:solidFill>
              </a:rPr>
              <a:t>9</a:t>
            </a:r>
            <a:r>
              <a:rPr lang="ja-JP" altLang="en-US" dirty="0" smtClean="0">
                <a:solidFill>
                  <a:schemeClr val="tx2"/>
                </a:solidFill>
              </a:rPr>
              <a:t>月</a:t>
            </a:r>
            <a:r>
              <a:rPr lang="en-US" altLang="ja-JP" dirty="0" smtClean="0">
                <a:solidFill>
                  <a:schemeClr val="tx2"/>
                </a:solidFill>
              </a:rPr>
              <a:t>8</a:t>
            </a:r>
            <a:r>
              <a:rPr lang="ja-JP" altLang="en-US" dirty="0" smtClean="0">
                <a:solidFill>
                  <a:schemeClr val="tx2"/>
                </a:solidFill>
              </a:rPr>
              <a:t>日（金）</a:t>
            </a:r>
            <a:endParaRPr lang="en-US" altLang="ja-JP" dirty="0" smtClean="0">
              <a:solidFill>
                <a:schemeClr val="tx2"/>
              </a:solidFill>
            </a:endParaRPr>
          </a:p>
          <a:p>
            <a:r>
              <a:rPr lang="en-US" altLang="ja-JP" dirty="0" smtClean="0">
                <a:solidFill>
                  <a:schemeClr val="tx2"/>
                </a:solidFill>
              </a:rPr>
              <a:t>@</a:t>
            </a:r>
            <a:r>
              <a:rPr lang="ja-JP" altLang="en-US" dirty="0" smtClean="0">
                <a:solidFill>
                  <a:schemeClr val="tx2"/>
                </a:solidFill>
              </a:rPr>
              <a:t>イイノホール＆カンファレンスセンター </a:t>
            </a:r>
            <a:endParaRPr lang="en-US" altLang="ja-JP" dirty="0" smtClean="0">
              <a:solidFill>
                <a:schemeClr val="tx2"/>
              </a:solidFill>
            </a:endParaRPr>
          </a:p>
          <a:p>
            <a:endParaRPr kumimoji="1" lang="en-US" altLang="ja-JP" dirty="0" smtClean="0">
              <a:solidFill>
                <a:schemeClr val="tx2"/>
              </a:solidFill>
            </a:endParaRPr>
          </a:p>
        </p:txBody>
      </p:sp>
    </p:spTree>
    <p:extLst>
      <p:ext uri="{BB962C8B-B14F-4D97-AF65-F5344CB8AC3E}">
        <p14:creationId xmlns:p14="http://schemas.microsoft.com/office/powerpoint/2010/main" val="37627320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自己紹介</a:t>
            </a:r>
            <a:endParaRPr kumimoji="1" lang="ja-JP" altLang="en-US" dirty="0"/>
          </a:p>
        </p:txBody>
      </p:sp>
      <p:sp>
        <p:nvSpPr>
          <p:cNvPr id="3" name="コンテンツ プレースホルダー 2"/>
          <p:cNvSpPr>
            <a:spLocks noGrp="1"/>
          </p:cNvSpPr>
          <p:nvPr>
            <p:ph idx="1"/>
          </p:nvPr>
        </p:nvSpPr>
        <p:spPr>
          <a:xfrm>
            <a:off x="680321" y="2336873"/>
            <a:ext cx="10743792" cy="3599316"/>
          </a:xfrm>
        </p:spPr>
        <p:txBody>
          <a:bodyPr/>
          <a:lstStyle/>
          <a:p>
            <a:r>
              <a:rPr kumimoji="1" lang="ja-JP" altLang="en-US" dirty="0" smtClean="0"/>
              <a:t>岩手県立大学総合政策学部講師</a:t>
            </a:r>
            <a:endParaRPr kumimoji="1" lang="en-US" altLang="ja-JP" dirty="0" smtClean="0"/>
          </a:p>
          <a:p>
            <a:r>
              <a:rPr lang="en-US" altLang="ja-JP" dirty="0" smtClean="0"/>
              <a:t>2021</a:t>
            </a:r>
            <a:r>
              <a:rPr lang="ja-JP" altLang="en-US" dirty="0" smtClean="0"/>
              <a:t>年　京都大学大学院人間・環境学研究科博士後期課程研究指導認定退学</a:t>
            </a:r>
            <a:endParaRPr lang="en-US" altLang="ja-JP" dirty="0" smtClean="0"/>
          </a:p>
          <a:p>
            <a:r>
              <a:rPr kumimoji="1" lang="ja-JP" altLang="en-US" dirty="0" smtClean="0"/>
              <a:t>博士（人間・環境学）</a:t>
            </a:r>
            <a:endParaRPr kumimoji="1" lang="en-US" altLang="ja-JP" dirty="0" smtClean="0"/>
          </a:p>
          <a:p>
            <a:r>
              <a:rPr kumimoji="1" lang="ja-JP" altLang="en-US" dirty="0" smtClean="0"/>
              <a:t>主著</a:t>
            </a:r>
            <a:r>
              <a:rPr kumimoji="1" lang="en-US" altLang="ja-JP" dirty="0" smtClean="0"/>
              <a:t>『</a:t>
            </a:r>
            <a:r>
              <a:rPr kumimoji="1" lang="ja-JP" altLang="en-US" dirty="0" smtClean="0"/>
              <a:t>政策にエビデンスは必要なのか</a:t>
            </a:r>
            <a:r>
              <a:rPr kumimoji="1" lang="en-US" altLang="ja-JP" dirty="0" smtClean="0"/>
              <a:t>』</a:t>
            </a:r>
            <a:r>
              <a:rPr kumimoji="1" lang="ja-JP" altLang="en-US" dirty="0" smtClean="0"/>
              <a:t>（ミネルヴァ書房）</a:t>
            </a:r>
            <a:endParaRPr lang="en-US" altLang="ja-JP" dirty="0"/>
          </a:p>
          <a:p>
            <a:r>
              <a:rPr lang="ja-JP" altLang="en-US" dirty="0" smtClean="0"/>
              <a:t>専門：公共政策学</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1</a:t>
            </a:fld>
            <a:endParaRPr kumimoji="1" lang="ja-JP" altLang="en-US" dirty="0"/>
          </a:p>
        </p:txBody>
      </p:sp>
      <p:pic>
        <p:nvPicPr>
          <p:cNvPr id="4" name="図 3"/>
          <p:cNvPicPr>
            <a:picLocks noChangeAspect="1"/>
          </p:cNvPicPr>
          <p:nvPr/>
        </p:nvPicPr>
        <p:blipFill>
          <a:blip r:embed="rId2"/>
          <a:stretch>
            <a:fillRect/>
          </a:stretch>
        </p:blipFill>
        <p:spPr>
          <a:xfrm>
            <a:off x="9978606" y="3309876"/>
            <a:ext cx="1905000" cy="2781300"/>
          </a:xfrm>
          <a:prstGeom prst="rect">
            <a:avLst/>
          </a:prstGeom>
        </p:spPr>
      </p:pic>
    </p:spTree>
    <p:extLst>
      <p:ext uri="{BB962C8B-B14F-4D97-AF65-F5344CB8AC3E}">
        <p14:creationId xmlns:p14="http://schemas.microsoft.com/office/powerpoint/2010/main" val="42210084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最近感じていること</a:t>
            </a:r>
            <a:endParaRPr kumimoji="1" lang="ja-JP" altLang="en-US" dirty="0"/>
          </a:p>
        </p:txBody>
      </p:sp>
      <p:sp>
        <p:nvSpPr>
          <p:cNvPr id="3" name="コンテンツ プレースホルダー 2"/>
          <p:cNvSpPr>
            <a:spLocks noGrp="1"/>
          </p:cNvSpPr>
          <p:nvPr>
            <p:ph idx="1"/>
          </p:nvPr>
        </p:nvSpPr>
        <p:spPr>
          <a:xfrm>
            <a:off x="680321" y="2336873"/>
            <a:ext cx="10049134" cy="3599316"/>
          </a:xfrm>
        </p:spPr>
        <p:txBody>
          <a:bodyPr>
            <a:normAutofit/>
          </a:bodyPr>
          <a:lstStyle/>
          <a:p>
            <a:endParaRPr kumimoji="1" lang="en-US" altLang="ja-JP" sz="2800" dirty="0" smtClean="0"/>
          </a:p>
          <a:p>
            <a:r>
              <a:rPr kumimoji="1" lang="ja-JP" altLang="en-US" sz="2800" dirty="0" smtClean="0"/>
              <a:t>経済学者と政策系（政治学・行政学）の間の距離感</a:t>
            </a:r>
            <a:endParaRPr kumimoji="1" lang="en-US" altLang="ja-JP" sz="2800" dirty="0" smtClean="0"/>
          </a:p>
          <a:p>
            <a:r>
              <a:rPr lang="ja-JP" altLang="en-US" sz="2800" dirty="0" smtClean="0"/>
              <a:t>前者は「これまでとは違う」ことを強調</a:t>
            </a:r>
            <a:endParaRPr lang="en-US" altLang="ja-JP" sz="2800" dirty="0" smtClean="0"/>
          </a:p>
          <a:p>
            <a:r>
              <a:rPr kumimoji="1" lang="ja-JP" altLang="en-US" sz="2800" dirty="0" smtClean="0"/>
              <a:t>後者は「どうせうまくいかない」と諦念</a:t>
            </a:r>
            <a:endParaRPr kumimoji="1" lang="en-US" altLang="ja-JP" sz="2800" dirty="0" smtClean="0"/>
          </a:p>
          <a:p>
            <a:pPr marL="0" indent="0">
              <a:buNone/>
            </a:pPr>
            <a:r>
              <a:rPr lang="ja-JP" altLang="en-US" sz="2800" dirty="0" smtClean="0"/>
              <a:t>⇒どちらもそれなりに正しい</a:t>
            </a:r>
            <a:endParaRPr lang="en-US" altLang="ja-JP" sz="2800" dirty="0" smtClean="0"/>
          </a:p>
          <a:p>
            <a:r>
              <a:rPr kumimoji="1" lang="ja-JP" altLang="en-US" sz="2800" dirty="0" smtClean="0"/>
              <a:t>この溝を埋めるための何かが必要</a:t>
            </a:r>
            <a:endParaRPr kumimoji="1" lang="ja-JP" altLang="en-US" sz="2800"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a:t>
            </a:fld>
            <a:endParaRPr kumimoji="1" lang="ja-JP" altLang="en-US" dirty="0"/>
          </a:p>
        </p:txBody>
      </p:sp>
    </p:spTree>
    <p:extLst>
      <p:ext uri="{BB962C8B-B14F-4D97-AF65-F5344CB8AC3E}">
        <p14:creationId xmlns:p14="http://schemas.microsoft.com/office/powerpoint/2010/main" val="2064557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本日の内容</a:t>
            </a:r>
            <a:endParaRPr kumimoji="1" lang="ja-JP" altLang="en-US" dirty="0"/>
          </a:p>
        </p:txBody>
      </p:sp>
      <p:sp>
        <p:nvSpPr>
          <p:cNvPr id="3" name="コンテンツ プレースホルダー 2"/>
          <p:cNvSpPr>
            <a:spLocks noGrp="1"/>
          </p:cNvSpPr>
          <p:nvPr>
            <p:ph idx="1"/>
          </p:nvPr>
        </p:nvSpPr>
        <p:spPr>
          <a:xfrm>
            <a:off x="680321" y="2336872"/>
            <a:ext cx="10194367" cy="3914797"/>
          </a:xfrm>
        </p:spPr>
        <p:txBody>
          <a:bodyPr>
            <a:normAutofit/>
          </a:bodyPr>
          <a:lstStyle/>
          <a:p>
            <a:r>
              <a:rPr kumimoji="1" lang="ja-JP" altLang="en-US" u="sng" dirty="0" smtClean="0">
                <a:solidFill>
                  <a:srgbClr val="FFFF00"/>
                </a:solidFill>
              </a:rPr>
              <a:t>「政策にエビデンスは必要だ」と答える上での前提を共有すること</a:t>
            </a:r>
            <a:endParaRPr kumimoji="1" lang="en-US" altLang="ja-JP" u="sng" dirty="0" smtClean="0">
              <a:solidFill>
                <a:srgbClr val="FFFF00"/>
              </a:solidFill>
            </a:endParaRPr>
          </a:p>
          <a:p>
            <a:endParaRPr kumimoji="1" lang="en-US" altLang="ja-JP" dirty="0" smtClean="0"/>
          </a:p>
          <a:p>
            <a:r>
              <a:rPr kumimoji="1" lang="en-US" altLang="ja-JP" dirty="0" smtClean="0"/>
              <a:t>EBPM</a:t>
            </a:r>
            <a:r>
              <a:rPr kumimoji="1" lang="ja-JP" altLang="en-US" dirty="0" smtClean="0"/>
              <a:t>の歴史・理論・展望の三つを示す</a:t>
            </a:r>
            <a:endParaRPr kumimoji="1" lang="en-US" altLang="ja-JP" dirty="0" smtClean="0"/>
          </a:p>
          <a:p>
            <a:r>
              <a:rPr kumimoji="1" lang="ja-JP" altLang="en-US" dirty="0" smtClean="0"/>
              <a:t>「歴史」・・・政策評価の取組みから振り返る</a:t>
            </a:r>
            <a:endParaRPr kumimoji="1" lang="en-US" altLang="ja-JP" dirty="0" smtClean="0"/>
          </a:p>
          <a:p>
            <a:r>
              <a:rPr lang="ja-JP" altLang="en-US" dirty="0" smtClean="0"/>
              <a:t>「理論」・・・エビデンス概念の更新など最新のトピックを概説</a:t>
            </a:r>
            <a:endParaRPr lang="en-US" altLang="ja-JP" dirty="0" smtClean="0"/>
          </a:p>
          <a:p>
            <a:r>
              <a:rPr kumimoji="1" lang="ja-JP" altLang="en-US" dirty="0" smtClean="0"/>
              <a:t>「展望」・・・日本に</a:t>
            </a:r>
            <a:r>
              <a:rPr kumimoji="1" lang="ja-JP" altLang="en-US" dirty="0" smtClean="0"/>
              <a:t>おける</a:t>
            </a:r>
            <a:r>
              <a:rPr lang="ja-JP" altLang="en-US" dirty="0" smtClean="0"/>
              <a:t>政策</a:t>
            </a:r>
            <a:r>
              <a:rPr lang="ja-JP" altLang="en-US" dirty="0"/>
              <a:t>評価</a:t>
            </a:r>
            <a:r>
              <a:rPr kumimoji="1" lang="ja-JP" altLang="en-US" dirty="0" smtClean="0"/>
              <a:t>の</a:t>
            </a:r>
            <a:r>
              <a:rPr kumimoji="1" lang="ja-JP" altLang="en-US" dirty="0" smtClean="0"/>
              <a:t>最新状況を踏まえ、課題を示す</a:t>
            </a:r>
            <a:endParaRPr kumimoji="1" lang="en-US" altLang="ja-JP" dirty="0" smtClean="0"/>
          </a:p>
          <a:p>
            <a:endParaRPr lang="en-US" altLang="ja-JP" dirty="0"/>
          </a:p>
          <a:p>
            <a:pPr marL="0" indent="0">
              <a:buNone/>
            </a:pPr>
            <a:r>
              <a:rPr kumimoji="1" lang="ja-JP" altLang="en-US" dirty="0" smtClean="0"/>
              <a:t>→普段の</a:t>
            </a:r>
            <a:r>
              <a:rPr kumimoji="1" lang="en-US" altLang="ja-JP" dirty="0" smtClean="0"/>
              <a:t>RIETI</a:t>
            </a:r>
            <a:r>
              <a:rPr kumimoji="1" lang="ja-JP" altLang="en-US" dirty="0" smtClean="0"/>
              <a:t>の議論とは（多分）ひと味違う</a:t>
            </a:r>
            <a:r>
              <a:rPr lang="ja-JP" altLang="en-US" dirty="0" smtClean="0"/>
              <a:t>「</a:t>
            </a:r>
            <a:r>
              <a:rPr lang="en-US" altLang="ja-JP" dirty="0" smtClean="0"/>
              <a:t>EBPM</a:t>
            </a:r>
            <a:r>
              <a:rPr lang="ja-JP" altLang="en-US" dirty="0" smtClean="0"/>
              <a:t>の政策学」をお届けします</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3</a:t>
            </a:fld>
            <a:endParaRPr kumimoji="1" lang="ja-JP" altLang="en-US" dirty="0"/>
          </a:p>
        </p:txBody>
      </p:sp>
    </p:spTree>
    <p:extLst>
      <p:ext uri="{BB962C8B-B14F-4D97-AF65-F5344CB8AC3E}">
        <p14:creationId xmlns:p14="http://schemas.microsoft.com/office/powerpoint/2010/main" val="32502819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本発表の背景</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endParaRPr kumimoji="1" lang="en-US" altLang="ja-JP" dirty="0" smtClean="0"/>
          </a:p>
          <a:p>
            <a:r>
              <a:rPr kumimoji="1" lang="ja-JP" altLang="en-US" dirty="0" smtClean="0"/>
              <a:t>矢継ぎ早に出版される</a:t>
            </a:r>
            <a:r>
              <a:rPr kumimoji="1" lang="en-US" altLang="ja-JP" dirty="0" smtClean="0"/>
              <a:t>EBPM</a:t>
            </a:r>
            <a:r>
              <a:rPr kumimoji="1" lang="ja-JP" altLang="en-US" dirty="0" smtClean="0"/>
              <a:t>関連本</a:t>
            </a:r>
            <a:endParaRPr kumimoji="1" lang="en-US" altLang="ja-JP" dirty="0" smtClean="0"/>
          </a:p>
          <a:p>
            <a:endParaRPr kumimoji="1" lang="en-US" altLang="ja-JP" dirty="0" smtClean="0"/>
          </a:p>
          <a:p>
            <a:r>
              <a:rPr lang="ja-JP" altLang="en-US" dirty="0" smtClean="0"/>
              <a:t>これまでの歴史を踏まえた考察は希薄？（歴史）</a:t>
            </a:r>
            <a:endParaRPr lang="en-US" altLang="ja-JP" dirty="0" smtClean="0"/>
          </a:p>
          <a:p>
            <a:endParaRPr lang="en-US" altLang="ja-JP" dirty="0" smtClean="0"/>
          </a:p>
          <a:p>
            <a:r>
              <a:rPr kumimoji="1" lang="ja-JP" altLang="en-US" dirty="0"/>
              <a:t>海外</a:t>
            </a:r>
            <a:r>
              <a:rPr kumimoji="1" lang="ja-JP" altLang="en-US" dirty="0" smtClean="0"/>
              <a:t>の</a:t>
            </a:r>
            <a:r>
              <a:rPr kumimoji="1" lang="en-US" altLang="ja-JP" dirty="0" smtClean="0"/>
              <a:t>EBPM</a:t>
            </a:r>
            <a:r>
              <a:rPr kumimoji="1" lang="ja-JP" altLang="en-US" dirty="0" smtClean="0"/>
              <a:t>の議論の最先端の状況とその課題（理論）</a:t>
            </a:r>
            <a:endParaRPr kumimoji="1" lang="en-US" altLang="ja-JP" dirty="0" smtClean="0"/>
          </a:p>
          <a:p>
            <a:endParaRPr lang="en-US" altLang="ja-JP" dirty="0"/>
          </a:p>
          <a:p>
            <a:r>
              <a:rPr kumimoji="1" lang="ja-JP" altLang="en-US" dirty="0" smtClean="0"/>
              <a:t>それらを踏まえた</a:t>
            </a:r>
            <a:r>
              <a:rPr lang="ja-JP" altLang="en-US" dirty="0" smtClean="0"/>
              <a:t>うえで、日本の実態を考慮しつつ考察（展望）</a:t>
            </a:r>
            <a:endParaRPr kumimoji="1" lang="en-US" altLang="ja-JP" dirty="0" smtClean="0"/>
          </a:p>
          <a:p>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4</a:t>
            </a:fld>
            <a:endParaRPr kumimoji="1" lang="ja-JP" altLang="en-US" dirty="0"/>
          </a:p>
        </p:txBody>
      </p:sp>
    </p:spTree>
    <p:extLst>
      <p:ext uri="{BB962C8B-B14F-4D97-AF65-F5344CB8AC3E}">
        <p14:creationId xmlns:p14="http://schemas.microsoft.com/office/powerpoint/2010/main" val="1720856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solidFill>
                  <a:schemeClr val="tx2"/>
                </a:solidFill>
              </a:rPr>
              <a:t>歴史</a:t>
            </a:r>
            <a:endParaRPr kumimoji="1" lang="ja-JP" altLang="en-US" dirty="0">
              <a:solidFill>
                <a:schemeClr val="tx2"/>
              </a:solidFill>
            </a:endParaRPr>
          </a:p>
        </p:txBody>
      </p:sp>
      <p:sp>
        <p:nvSpPr>
          <p:cNvPr id="3" name="テキスト プレースホルダー 2"/>
          <p:cNvSpPr>
            <a:spLocks noGrp="1"/>
          </p:cNvSpPr>
          <p:nvPr>
            <p:ph type="body" idx="1"/>
          </p:nvPr>
        </p:nvSpPr>
        <p:spPr>
          <a:xfrm>
            <a:off x="680321" y="4232172"/>
            <a:ext cx="9927504" cy="1587808"/>
          </a:xfrm>
        </p:spPr>
        <p:txBody>
          <a:bodyPr>
            <a:normAutofit/>
          </a:bodyPr>
          <a:lstStyle/>
          <a:p>
            <a:pPr algn="l"/>
            <a:r>
              <a:rPr lang="ja-JP" altLang="en-US" i="1" dirty="0" smtClean="0"/>
              <a:t>「主要大学</a:t>
            </a:r>
            <a:r>
              <a:rPr lang="ja-JP" altLang="en-US" i="1" dirty="0"/>
              <a:t>および大学院において政策分析をそのコア・カリキュラムの一部と</a:t>
            </a:r>
            <a:r>
              <a:rPr lang="ja-JP" altLang="en-US" i="1" dirty="0" smtClean="0"/>
              <a:t>して含む</a:t>
            </a:r>
            <a:r>
              <a:rPr lang="ja-JP" altLang="en-US" i="1" dirty="0"/>
              <a:t>公共政策プログラムが矢継ぎ早に開設されるようになってから</a:t>
            </a:r>
            <a:r>
              <a:rPr lang="ja-JP" altLang="en-US" i="1" dirty="0" smtClean="0"/>
              <a:t>、</a:t>
            </a:r>
            <a:r>
              <a:rPr lang="ja-JP" altLang="en-US" i="1" dirty="0"/>
              <a:t>既</a:t>
            </a:r>
            <a:r>
              <a:rPr lang="ja-JP" altLang="en-US" i="1" dirty="0" smtClean="0"/>
              <a:t>に </a:t>
            </a:r>
            <a:r>
              <a:rPr lang="en-US" altLang="ja-JP" i="1" dirty="0" smtClean="0"/>
              <a:t>20</a:t>
            </a:r>
            <a:r>
              <a:rPr lang="ja-JP" altLang="en-US" i="1" dirty="0" smtClean="0"/>
              <a:t>年</a:t>
            </a:r>
            <a:r>
              <a:rPr lang="ja-JP" altLang="en-US" i="1" dirty="0"/>
              <a:t>近くになる。にも拘らず、依然として政策分析は一つの独立した</a:t>
            </a:r>
            <a:r>
              <a:rPr lang="ja-JP" altLang="en-US" i="1" dirty="0" smtClean="0"/>
              <a:t>プロフェッション</a:t>
            </a:r>
            <a:r>
              <a:rPr lang="ja-JP" altLang="en-US" i="1" dirty="0"/>
              <a:t>として確立されていない</a:t>
            </a:r>
            <a:r>
              <a:rPr lang="ja-JP" altLang="en-US" i="1" dirty="0" smtClean="0"/>
              <a:t>。」　</a:t>
            </a:r>
            <a:endParaRPr lang="en-US" altLang="ja-JP" i="1" dirty="0" smtClean="0"/>
          </a:p>
          <a:p>
            <a:r>
              <a:rPr kumimoji="1" lang="ja-JP" altLang="en-US" i="1" dirty="0" smtClean="0"/>
              <a:t>足立</a:t>
            </a:r>
            <a:r>
              <a:rPr kumimoji="1" lang="ja-JP" altLang="en-US" i="1" dirty="0"/>
              <a:t>幸男</a:t>
            </a:r>
          </a:p>
        </p:txBody>
      </p:sp>
    </p:spTree>
    <p:extLst>
      <p:ext uri="{BB962C8B-B14F-4D97-AF65-F5344CB8AC3E}">
        <p14:creationId xmlns:p14="http://schemas.microsoft.com/office/powerpoint/2010/main" val="31259250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政策評価</a:t>
            </a:r>
            <a:r>
              <a:rPr kumimoji="1" lang="en-US" altLang="ja-JP" dirty="0" smtClean="0"/>
              <a:t>20</a:t>
            </a:r>
            <a:r>
              <a:rPr kumimoji="1" lang="ja-JP" altLang="en-US" dirty="0" smtClean="0"/>
              <a:t>年史の現在地としての</a:t>
            </a:r>
            <a:r>
              <a:rPr kumimoji="1" lang="en-US" altLang="ja-JP" dirty="0" smtClean="0"/>
              <a:t>EBPM</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EBPM</a:t>
            </a:r>
            <a:r>
              <a:rPr lang="ja-JP" altLang="en-US" dirty="0" smtClean="0"/>
              <a:t>を「政策評価</a:t>
            </a:r>
            <a:r>
              <a:rPr lang="en-US" altLang="ja-JP" dirty="0" smtClean="0"/>
              <a:t>20</a:t>
            </a:r>
            <a:r>
              <a:rPr lang="ja-JP" altLang="en-US" dirty="0" smtClean="0"/>
              <a:t>年の行き着いた先」として見るべきでは？</a:t>
            </a:r>
            <a:endParaRPr lang="en-US" altLang="ja-JP" dirty="0" smtClean="0"/>
          </a:p>
          <a:p>
            <a:endParaRPr lang="en-US" altLang="ja-JP" dirty="0"/>
          </a:p>
          <a:p>
            <a:r>
              <a:rPr lang="en-US" altLang="ja-JP" dirty="0" smtClean="0"/>
              <a:t>1990</a:t>
            </a:r>
            <a:r>
              <a:rPr lang="ja-JP" altLang="en-US" dirty="0" smtClean="0"/>
              <a:t>年代、自治体から開始された政策評価の歴史</a:t>
            </a:r>
            <a:endParaRPr lang="en-US" altLang="ja-JP" dirty="0" smtClean="0"/>
          </a:p>
          <a:p>
            <a:endParaRPr lang="en-US" altLang="ja-JP" dirty="0"/>
          </a:p>
          <a:p>
            <a:r>
              <a:rPr lang="en-US" altLang="ja-JP" dirty="0" smtClean="0"/>
              <a:t>20</a:t>
            </a:r>
            <a:r>
              <a:rPr lang="ja-JP" altLang="en-US" dirty="0" smtClean="0"/>
              <a:t>年以上続いてきた「政策の合理化」というプロジェクト</a:t>
            </a:r>
            <a:endParaRPr lang="en-US" altLang="ja-JP" dirty="0" smtClean="0"/>
          </a:p>
          <a:p>
            <a:endParaRPr lang="en-US" altLang="ja-JP" dirty="0"/>
          </a:p>
          <a:p>
            <a:r>
              <a:rPr lang="ja-JP" altLang="en-US" dirty="0" smtClean="0"/>
              <a:t>「できたこと、できていないこと」をしっかり確認する必要がある</a:t>
            </a:r>
            <a:endParaRPr lang="en-US" altLang="ja-JP" dirty="0" smtClean="0"/>
          </a:p>
          <a:p>
            <a:endParaRPr kumimoji="1" lang="en-US" altLang="ja-JP" dirty="0"/>
          </a:p>
          <a:p>
            <a:endParaRPr kumimoji="1" lang="en-US" altLang="ja-JP" dirty="0" smtClean="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6</a:t>
            </a:fld>
            <a:endParaRPr kumimoji="1" lang="ja-JP" altLang="en-US" dirty="0"/>
          </a:p>
        </p:txBody>
      </p:sp>
    </p:spTree>
    <p:extLst>
      <p:ext uri="{BB962C8B-B14F-4D97-AF65-F5344CB8AC3E}">
        <p14:creationId xmlns:p14="http://schemas.microsoft.com/office/powerpoint/2010/main" val="42630377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自治体政策評価の歩み</a:t>
            </a:r>
            <a:endParaRPr kumimoji="1" lang="ja-JP" altLang="en-US" dirty="0"/>
          </a:p>
        </p:txBody>
      </p:sp>
      <p:sp>
        <p:nvSpPr>
          <p:cNvPr id="3" name="コンテンツ プレースホルダー 2"/>
          <p:cNvSpPr>
            <a:spLocks noGrp="1"/>
          </p:cNvSpPr>
          <p:nvPr>
            <p:ph idx="1"/>
          </p:nvPr>
        </p:nvSpPr>
        <p:spPr>
          <a:xfrm>
            <a:off x="680321" y="2336873"/>
            <a:ext cx="10700623" cy="3599316"/>
          </a:xfrm>
        </p:spPr>
        <p:txBody>
          <a:bodyPr/>
          <a:lstStyle/>
          <a:p>
            <a:r>
              <a:rPr kumimoji="1" lang="ja-JP" altLang="en-US" dirty="0" smtClean="0"/>
              <a:t>三重県から始まった「さわやか運動」（サービス・分かりやすさ・やる気・改革）</a:t>
            </a:r>
            <a:endParaRPr kumimoji="1" lang="en-US" altLang="ja-JP" dirty="0" smtClean="0"/>
          </a:p>
          <a:p>
            <a:pPr marL="0" indent="0">
              <a:buNone/>
            </a:pPr>
            <a:r>
              <a:rPr lang="ja-JP" altLang="en-US" dirty="0" smtClean="0"/>
              <a:t>→「成果重視」「結果重視」「生活者起点」といったスローガン</a:t>
            </a:r>
            <a:endParaRPr lang="en-US" altLang="ja-JP" dirty="0" smtClean="0"/>
          </a:p>
          <a:p>
            <a:pPr marL="0" indent="0">
              <a:buNone/>
            </a:pPr>
            <a:endParaRPr lang="en-US" altLang="ja-JP" dirty="0" smtClean="0"/>
          </a:p>
          <a:p>
            <a:r>
              <a:rPr lang="ja-JP" altLang="en-US" dirty="0" smtClean="0"/>
              <a:t>大幅な予算削減を実現したとして、自治体を席巻する</a:t>
            </a:r>
            <a:endParaRPr lang="en-US" altLang="ja-JP" dirty="0" smtClean="0"/>
          </a:p>
          <a:p>
            <a:endParaRPr lang="en-US" altLang="ja-JP" dirty="0" smtClean="0"/>
          </a:p>
          <a:p>
            <a:r>
              <a:rPr lang="ja-JP" altLang="en-US" dirty="0" smtClean="0"/>
              <a:t>マネジメントの改善に力点が置かれて運用が始まる</a:t>
            </a:r>
            <a:endParaRPr kumimoji="1" lang="en-US" altLang="ja-JP" dirty="0" smtClean="0"/>
          </a:p>
          <a:p>
            <a:endParaRPr lang="en-US" altLang="ja-JP" dirty="0"/>
          </a:p>
          <a:p>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7</a:t>
            </a:fld>
            <a:endParaRPr kumimoji="1" lang="ja-JP" altLang="en-US" dirty="0"/>
          </a:p>
        </p:txBody>
      </p:sp>
    </p:spTree>
    <p:extLst>
      <p:ext uri="{BB962C8B-B14F-4D97-AF65-F5344CB8AC3E}">
        <p14:creationId xmlns:p14="http://schemas.microsoft.com/office/powerpoint/2010/main" val="2970817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政策評価をめぐる同床異夢</a:t>
            </a:r>
            <a:endParaRPr kumimoji="1" lang="ja-JP" altLang="en-US" dirty="0"/>
          </a:p>
        </p:txBody>
      </p:sp>
      <p:sp>
        <p:nvSpPr>
          <p:cNvPr id="3" name="コンテンツ プレースホルダー 2"/>
          <p:cNvSpPr>
            <a:spLocks noGrp="1"/>
          </p:cNvSpPr>
          <p:nvPr>
            <p:ph idx="1"/>
          </p:nvPr>
        </p:nvSpPr>
        <p:spPr>
          <a:xfrm>
            <a:off x="680321" y="2336873"/>
            <a:ext cx="10547569" cy="3599316"/>
          </a:xfrm>
        </p:spPr>
        <p:txBody>
          <a:bodyPr>
            <a:normAutofit/>
          </a:bodyPr>
          <a:lstStyle/>
          <a:p>
            <a:r>
              <a:rPr kumimoji="1" lang="ja-JP" altLang="en-US" dirty="0" smtClean="0"/>
              <a:t>国の政策評価と自治体の政策評価の食い違い</a:t>
            </a:r>
            <a:endParaRPr kumimoji="1" lang="en-US" altLang="ja-JP" dirty="0" smtClean="0"/>
          </a:p>
          <a:p>
            <a:endParaRPr lang="en-US" altLang="ja-JP" dirty="0"/>
          </a:p>
          <a:p>
            <a:r>
              <a:rPr kumimoji="1" lang="ja-JP" altLang="en-US" dirty="0" smtClean="0"/>
              <a:t>米国の行政活動検査員（</a:t>
            </a:r>
            <a:r>
              <a:rPr kumimoji="1" lang="en-US" altLang="ja-JP" dirty="0" smtClean="0"/>
              <a:t>GAO</a:t>
            </a:r>
            <a:r>
              <a:rPr kumimoji="1" lang="ja-JP" altLang="en-US" dirty="0" smtClean="0"/>
              <a:t>）も念頭に</a:t>
            </a:r>
            <a:endParaRPr kumimoji="1" lang="en-US" altLang="ja-JP" dirty="0" smtClean="0"/>
          </a:p>
          <a:p>
            <a:endParaRPr lang="en-US" altLang="ja-JP" dirty="0"/>
          </a:p>
          <a:p>
            <a:r>
              <a:rPr lang="ja-JP" altLang="en-US" dirty="0" smtClean="0"/>
              <a:t>府</a:t>
            </a:r>
            <a:r>
              <a:rPr lang="ja-JP" altLang="en-US" dirty="0"/>
              <a:t>省</a:t>
            </a:r>
            <a:r>
              <a:rPr lang="ja-JP" altLang="en-US" dirty="0" smtClean="0"/>
              <a:t>の評価は</a:t>
            </a:r>
            <a:r>
              <a:rPr kumimoji="1" lang="ja-JP" altLang="en-US" dirty="0" smtClean="0"/>
              <a:t>マネジメントではなく、政策それ自体の改善に着目</a:t>
            </a:r>
            <a:endParaRPr kumimoji="1" lang="en-US" altLang="ja-JP" dirty="0" smtClean="0"/>
          </a:p>
          <a:p>
            <a:pPr marL="0" indent="0">
              <a:buNone/>
            </a:pPr>
            <a:r>
              <a:rPr lang="ja-JP" altLang="en-US" dirty="0" smtClean="0"/>
              <a:t>→今日の</a:t>
            </a:r>
            <a:r>
              <a:rPr lang="en-US" altLang="ja-JP" dirty="0" smtClean="0"/>
              <a:t>EBPM</a:t>
            </a:r>
            <a:r>
              <a:rPr lang="ja-JP" altLang="en-US" dirty="0" smtClean="0"/>
              <a:t>に繋がる発想</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8</a:t>
            </a:fld>
            <a:endParaRPr kumimoji="1" lang="ja-JP" altLang="en-US" dirty="0"/>
          </a:p>
        </p:txBody>
      </p:sp>
    </p:spTree>
    <p:extLst>
      <p:ext uri="{BB962C8B-B14F-4D97-AF65-F5344CB8AC3E}">
        <p14:creationId xmlns:p14="http://schemas.microsoft.com/office/powerpoint/2010/main" val="3129782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政策評価と</a:t>
            </a:r>
            <a:r>
              <a:rPr lang="en-US" altLang="ja-JP" dirty="0" smtClean="0"/>
              <a:t>NPM</a:t>
            </a:r>
            <a:endParaRPr kumimoji="1" lang="ja-JP" altLang="en-US" dirty="0"/>
          </a:p>
        </p:txBody>
      </p:sp>
      <p:sp>
        <p:nvSpPr>
          <p:cNvPr id="3" name="コンテンツ プレースホルダー 2"/>
          <p:cNvSpPr>
            <a:spLocks noGrp="1"/>
          </p:cNvSpPr>
          <p:nvPr>
            <p:ph idx="1"/>
          </p:nvPr>
        </p:nvSpPr>
        <p:spPr>
          <a:xfrm>
            <a:off x="680321" y="2336873"/>
            <a:ext cx="10359195" cy="3599316"/>
          </a:xfrm>
        </p:spPr>
        <p:txBody>
          <a:bodyPr>
            <a:normAutofit/>
          </a:bodyPr>
          <a:lstStyle/>
          <a:p>
            <a:r>
              <a:rPr kumimoji="1" lang="ja-JP" altLang="en-US" dirty="0" smtClean="0"/>
              <a:t>自治体政策評価に大きな影響を及ぼした</a:t>
            </a:r>
            <a:r>
              <a:rPr kumimoji="1" lang="en-US" altLang="ja-JP" dirty="0" smtClean="0"/>
              <a:t>NPM</a:t>
            </a:r>
            <a:r>
              <a:rPr kumimoji="1" lang="ja-JP" altLang="en-US" dirty="0" smtClean="0"/>
              <a:t>（</a:t>
            </a:r>
            <a:r>
              <a:rPr kumimoji="1" lang="en-US" altLang="ja-JP" dirty="0" smtClean="0"/>
              <a:t>New Public Management</a:t>
            </a:r>
            <a:r>
              <a:rPr kumimoji="1" lang="ja-JP" altLang="en-US" dirty="0" smtClean="0"/>
              <a:t>）</a:t>
            </a:r>
            <a:endParaRPr kumimoji="1" lang="en-US" altLang="ja-JP" dirty="0" smtClean="0"/>
          </a:p>
          <a:p>
            <a:endParaRPr lang="en-US" altLang="ja-JP" dirty="0"/>
          </a:p>
          <a:p>
            <a:r>
              <a:rPr lang="ja-JP" altLang="en-US" dirty="0" smtClean="0"/>
              <a:t>民間</a:t>
            </a:r>
            <a:r>
              <a:rPr lang="ja-JP" altLang="en-US" dirty="0"/>
              <a:t>企業</a:t>
            </a:r>
            <a:r>
              <a:rPr lang="ja-JP" altLang="en-US" dirty="0" smtClean="0"/>
              <a:t>の</a:t>
            </a:r>
            <a:r>
              <a:rPr kumimoji="1" lang="ja-JP" altLang="en-US" dirty="0" smtClean="0"/>
              <a:t>ノウハウを行政に活用、「行政経営」の時代</a:t>
            </a:r>
            <a:endParaRPr kumimoji="1" lang="en-US" altLang="ja-JP" dirty="0" smtClean="0"/>
          </a:p>
          <a:p>
            <a:endParaRPr lang="en-US" altLang="ja-JP" dirty="0"/>
          </a:p>
          <a:p>
            <a:r>
              <a:rPr kumimoji="1" lang="ja-JP" altLang="en-US" dirty="0" smtClean="0"/>
              <a:t>業績測定を中心としたマネジメント改善</a:t>
            </a:r>
            <a:endParaRPr kumimoji="1" lang="en-US" altLang="ja-JP" dirty="0" smtClean="0"/>
          </a:p>
          <a:p>
            <a:endParaRPr lang="en-US" altLang="ja-JP" dirty="0"/>
          </a:p>
          <a:p>
            <a:r>
              <a:rPr lang="ja-JP" altLang="en-US" dirty="0"/>
              <a:t>「成果志向」「組織内分権」「市場機構の活用」「顧客志向</a:t>
            </a:r>
            <a:r>
              <a:rPr lang="ja-JP" altLang="en-US" dirty="0" smtClean="0"/>
              <a:t>」（山中</a:t>
            </a:r>
            <a:r>
              <a:rPr lang="en-US" altLang="ja-JP" dirty="0" smtClean="0"/>
              <a:t>2023</a:t>
            </a:r>
            <a:r>
              <a:rPr lang="ja-JP" altLang="en-US" dirty="0" smtClean="0"/>
              <a:t>）</a:t>
            </a:r>
            <a:endParaRPr lang="ja-JP" altLang="en-US" dirty="0"/>
          </a:p>
          <a:p>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9</a:t>
            </a:fld>
            <a:endParaRPr kumimoji="1" lang="ja-JP" altLang="en-US" dirty="0"/>
          </a:p>
        </p:txBody>
      </p:sp>
    </p:spTree>
    <p:extLst>
      <p:ext uri="{BB962C8B-B14F-4D97-AF65-F5344CB8AC3E}">
        <p14:creationId xmlns:p14="http://schemas.microsoft.com/office/powerpoint/2010/main" val="22180719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「予想外の展開」</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「業績測定≒行政評価」と「政策評価」を同一視する傾向</a:t>
            </a:r>
            <a:endParaRPr kumimoji="1" lang="en-US" altLang="ja-JP" dirty="0" smtClean="0"/>
          </a:p>
          <a:p>
            <a:endParaRPr lang="en-US" altLang="ja-JP" dirty="0"/>
          </a:p>
          <a:p>
            <a:r>
              <a:rPr kumimoji="1" lang="ja-JP" altLang="en-US" dirty="0" smtClean="0"/>
              <a:t>「行政評価」（業績測定）と「政策評価」の混同（上山</a:t>
            </a:r>
            <a:r>
              <a:rPr kumimoji="1" lang="en-US" altLang="ja-JP" dirty="0" smtClean="0"/>
              <a:t>2002</a:t>
            </a:r>
            <a:r>
              <a:rPr kumimoji="1" lang="ja-JP" altLang="en-US" dirty="0" smtClean="0"/>
              <a:t>；山谷</a:t>
            </a:r>
            <a:r>
              <a:rPr kumimoji="1" lang="en-US" altLang="ja-JP" dirty="0" smtClean="0"/>
              <a:t>2002</a:t>
            </a:r>
            <a:r>
              <a:rPr kumimoji="1" lang="ja-JP" altLang="en-US" dirty="0" smtClean="0"/>
              <a:t>）</a:t>
            </a:r>
            <a:endParaRPr kumimoji="1" lang="en-US" altLang="ja-JP" dirty="0" smtClean="0"/>
          </a:p>
          <a:p>
            <a:pPr marL="0" indent="0">
              <a:buNone/>
            </a:pPr>
            <a:r>
              <a:rPr lang="ja-JP" altLang="en-US" dirty="0" smtClean="0"/>
              <a:t>→能力の不足や、簡便さなどの理由</a:t>
            </a:r>
            <a:endParaRPr lang="en-US" altLang="ja-JP" dirty="0" smtClean="0"/>
          </a:p>
          <a:p>
            <a:pPr marL="0" indent="0">
              <a:buNone/>
            </a:pPr>
            <a:endParaRPr kumimoji="1" lang="en-US" altLang="ja-JP" dirty="0"/>
          </a:p>
          <a:p>
            <a:r>
              <a:rPr lang="ja-JP" altLang="en-US" dirty="0" smtClean="0"/>
              <a:t>「内部評価」、お手盛り評価の蔓延（西出</a:t>
            </a:r>
            <a:r>
              <a:rPr lang="en-US" altLang="ja-JP" dirty="0" smtClean="0"/>
              <a:t>2020</a:t>
            </a:r>
            <a:r>
              <a:rPr lang="ja-JP" altLang="en-US" dirty="0" smtClean="0"/>
              <a:t>）</a:t>
            </a:r>
            <a:endParaRPr lang="en-US" altLang="ja-JP" dirty="0" smtClean="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10</a:t>
            </a:fld>
            <a:endParaRPr kumimoji="1" lang="ja-JP" altLang="en-US" dirty="0"/>
          </a:p>
        </p:txBody>
      </p:sp>
    </p:spTree>
    <p:extLst>
      <p:ext uri="{BB962C8B-B14F-4D97-AF65-F5344CB8AC3E}">
        <p14:creationId xmlns:p14="http://schemas.microsoft.com/office/powerpoint/2010/main" val="3819045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政策</a:t>
            </a:r>
            <a:r>
              <a:rPr lang="ja-JP" altLang="en-US" dirty="0"/>
              <a:t>評価</a:t>
            </a:r>
            <a:r>
              <a:rPr lang="ja-JP" altLang="en-US" dirty="0" smtClean="0"/>
              <a:t>と業績測定の違い</a:t>
            </a:r>
            <a:endParaRPr kumimoji="1" lang="ja-JP" altLang="en-US" dirty="0"/>
          </a:p>
        </p:txBody>
      </p:sp>
      <p:graphicFrame>
        <p:nvGraphicFramePr>
          <p:cNvPr id="6" name="コンテンツ プレースホルダー 5"/>
          <p:cNvGraphicFramePr>
            <a:graphicFrameLocks noGrp="1"/>
          </p:cNvGraphicFramePr>
          <p:nvPr>
            <p:ph idx="1"/>
            <p:extLst>
              <p:ext uri="{D42A27DB-BD31-4B8C-83A1-F6EECF244321}">
                <p14:modId xmlns:p14="http://schemas.microsoft.com/office/powerpoint/2010/main" val="2983588146"/>
              </p:ext>
            </p:extLst>
          </p:nvPr>
        </p:nvGraphicFramePr>
        <p:xfrm>
          <a:off x="681038" y="2336800"/>
          <a:ext cx="9746262" cy="1854200"/>
        </p:xfrm>
        <a:graphic>
          <a:graphicData uri="http://schemas.openxmlformats.org/drawingml/2006/table">
            <a:tbl>
              <a:tblPr firstRow="1" bandRow="1">
                <a:tableStyleId>{5C22544A-7EE6-4342-B048-85BDC9FD1C3A}</a:tableStyleId>
              </a:tblPr>
              <a:tblGrid>
                <a:gridCol w="1061424">
                  <a:extLst>
                    <a:ext uri="{9D8B030D-6E8A-4147-A177-3AD203B41FA5}">
                      <a16:colId xmlns:a16="http://schemas.microsoft.com/office/drawing/2014/main" val="3549596698"/>
                    </a:ext>
                  </a:extLst>
                </a:gridCol>
                <a:gridCol w="4342419">
                  <a:extLst>
                    <a:ext uri="{9D8B030D-6E8A-4147-A177-3AD203B41FA5}">
                      <a16:colId xmlns:a16="http://schemas.microsoft.com/office/drawing/2014/main" val="1176817505"/>
                    </a:ext>
                  </a:extLst>
                </a:gridCol>
                <a:gridCol w="4342419">
                  <a:extLst>
                    <a:ext uri="{9D8B030D-6E8A-4147-A177-3AD203B41FA5}">
                      <a16:colId xmlns:a16="http://schemas.microsoft.com/office/drawing/2014/main" val="1805358402"/>
                    </a:ext>
                  </a:extLst>
                </a:gridCol>
              </a:tblGrid>
              <a:tr h="370840">
                <a:tc>
                  <a:txBody>
                    <a:bodyPr/>
                    <a:lstStyle/>
                    <a:p>
                      <a:pPr algn="ctr"/>
                      <a:endParaRPr kumimoji="1" lang="ja-JP" altLang="en-US" dirty="0"/>
                    </a:p>
                  </a:txBody>
                  <a:tcPr/>
                </a:tc>
                <a:tc>
                  <a:txBody>
                    <a:bodyPr/>
                    <a:lstStyle/>
                    <a:p>
                      <a:pPr algn="ctr"/>
                      <a:r>
                        <a:rPr kumimoji="1" lang="ja-JP" altLang="en-US" dirty="0" smtClean="0"/>
                        <a:t>政策評価</a:t>
                      </a:r>
                      <a:endParaRPr kumimoji="1" lang="ja-JP" altLang="en-US" dirty="0"/>
                    </a:p>
                  </a:txBody>
                  <a:tcPr/>
                </a:tc>
                <a:tc>
                  <a:txBody>
                    <a:bodyPr/>
                    <a:lstStyle/>
                    <a:p>
                      <a:pPr algn="ctr"/>
                      <a:r>
                        <a:rPr kumimoji="1" lang="ja-JP" altLang="en-US" dirty="0" smtClean="0"/>
                        <a:t>業績測定</a:t>
                      </a:r>
                      <a:endParaRPr kumimoji="1" lang="ja-JP" altLang="en-US" dirty="0"/>
                    </a:p>
                  </a:txBody>
                  <a:tcPr/>
                </a:tc>
                <a:extLst>
                  <a:ext uri="{0D108BD9-81ED-4DB2-BD59-A6C34878D82A}">
                    <a16:rowId xmlns:a16="http://schemas.microsoft.com/office/drawing/2014/main" val="1556166963"/>
                  </a:ext>
                </a:extLst>
              </a:tr>
              <a:tr h="370840">
                <a:tc>
                  <a:txBody>
                    <a:bodyPr/>
                    <a:lstStyle/>
                    <a:p>
                      <a:r>
                        <a:rPr kumimoji="1" lang="ja-JP" altLang="en-US" dirty="0" smtClean="0"/>
                        <a:t>手法</a:t>
                      </a:r>
                      <a:endParaRPr kumimoji="1" lang="ja-JP" altLang="en-US" dirty="0"/>
                    </a:p>
                  </a:txBody>
                  <a:tcPr/>
                </a:tc>
                <a:tc>
                  <a:txBody>
                    <a:bodyPr/>
                    <a:lstStyle/>
                    <a:p>
                      <a:pPr algn="ctr"/>
                      <a:r>
                        <a:rPr kumimoji="1" lang="ja-JP" altLang="en-US" dirty="0" smtClean="0"/>
                        <a:t>プログラム評価</a:t>
                      </a:r>
                      <a:endParaRPr kumimoji="1" lang="ja-JP" altLang="en-US" dirty="0"/>
                    </a:p>
                  </a:txBody>
                  <a:tcPr/>
                </a:tc>
                <a:tc>
                  <a:txBody>
                    <a:bodyPr/>
                    <a:lstStyle/>
                    <a:p>
                      <a:pPr algn="ctr"/>
                      <a:r>
                        <a:rPr kumimoji="1" lang="ja-JP" altLang="en-US" dirty="0" smtClean="0"/>
                        <a:t>業績管理／目標値の設定など</a:t>
                      </a:r>
                      <a:endParaRPr kumimoji="1" lang="ja-JP" altLang="en-US" dirty="0"/>
                    </a:p>
                  </a:txBody>
                  <a:tcPr/>
                </a:tc>
                <a:extLst>
                  <a:ext uri="{0D108BD9-81ED-4DB2-BD59-A6C34878D82A}">
                    <a16:rowId xmlns:a16="http://schemas.microsoft.com/office/drawing/2014/main" val="1926441277"/>
                  </a:ext>
                </a:extLst>
              </a:tr>
              <a:tr h="370840">
                <a:tc>
                  <a:txBody>
                    <a:bodyPr/>
                    <a:lstStyle/>
                    <a:p>
                      <a:r>
                        <a:rPr kumimoji="1" lang="ja-JP" altLang="en-US" dirty="0" smtClean="0"/>
                        <a:t>関心</a:t>
                      </a:r>
                      <a:endParaRPr kumimoji="1" lang="ja-JP" altLang="en-US" dirty="0"/>
                    </a:p>
                  </a:txBody>
                  <a:tcPr/>
                </a:tc>
                <a:tc>
                  <a:txBody>
                    <a:bodyPr/>
                    <a:lstStyle/>
                    <a:p>
                      <a:pPr algn="ctr"/>
                      <a:r>
                        <a:rPr kumimoji="1" lang="ja-JP" altLang="en-US" dirty="0" smtClean="0"/>
                        <a:t>政策のインパクト／有効性</a:t>
                      </a:r>
                      <a:endParaRPr kumimoji="1" lang="ja-JP" altLang="en-US" dirty="0"/>
                    </a:p>
                  </a:txBody>
                  <a:tcPr/>
                </a:tc>
                <a:tc>
                  <a:txBody>
                    <a:bodyPr/>
                    <a:lstStyle/>
                    <a:p>
                      <a:pPr algn="ctr"/>
                      <a:r>
                        <a:rPr kumimoji="1" lang="ja-JP" altLang="en-US" dirty="0" smtClean="0"/>
                        <a:t>効率性</a:t>
                      </a:r>
                      <a:endParaRPr kumimoji="1" lang="ja-JP" altLang="en-US" dirty="0"/>
                    </a:p>
                  </a:txBody>
                  <a:tcPr/>
                </a:tc>
                <a:extLst>
                  <a:ext uri="{0D108BD9-81ED-4DB2-BD59-A6C34878D82A}">
                    <a16:rowId xmlns:a16="http://schemas.microsoft.com/office/drawing/2014/main" val="304262504"/>
                  </a:ext>
                </a:extLst>
              </a:tr>
              <a:tr h="370840">
                <a:tc>
                  <a:txBody>
                    <a:bodyPr/>
                    <a:lstStyle/>
                    <a:p>
                      <a:r>
                        <a:rPr kumimoji="1" lang="ja-JP" altLang="en-US" dirty="0" smtClean="0"/>
                        <a:t>理論</a:t>
                      </a:r>
                      <a:endParaRPr kumimoji="1" lang="ja-JP" altLang="en-US" dirty="0"/>
                    </a:p>
                  </a:txBody>
                  <a:tcPr/>
                </a:tc>
                <a:tc>
                  <a:txBody>
                    <a:bodyPr/>
                    <a:lstStyle/>
                    <a:p>
                      <a:pPr algn="ctr"/>
                      <a:r>
                        <a:rPr kumimoji="1" lang="ja-JP" altLang="en-US" dirty="0" smtClean="0"/>
                        <a:t>社会科学の諸手法</a:t>
                      </a:r>
                      <a:endParaRPr kumimoji="1" lang="ja-JP" altLang="en-US" dirty="0"/>
                    </a:p>
                  </a:txBody>
                  <a:tcPr/>
                </a:tc>
                <a:tc>
                  <a:txBody>
                    <a:bodyPr/>
                    <a:lstStyle/>
                    <a:p>
                      <a:pPr algn="ctr"/>
                      <a:r>
                        <a:rPr kumimoji="1" lang="en-US" altLang="ja-JP" dirty="0" smtClean="0"/>
                        <a:t>NPM</a:t>
                      </a:r>
                      <a:endParaRPr kumimoji="1" lang="ja-JP" altLang="en-US" dirty="0"/>
                    </a:p>
                  </a:txBody>
                  <a:tcPr/>
                </a:tc>
                <a:extLst>
                  <a:ext uri="{0D108BD9-81ED-4DB2-BD59-A6C34878D82A}">
                    <a16:rowId xmlns:a16="http://schemas.microsoft.com/office/drawing/2014/main" val="1816359455"/>
                  </a:ext>
                </a:extLst>
              </a:tr>
              <a:tr h="370840">
                <a:tc>
                  <a:txBody>
                    <a:bodyPr/>
                    <a:lstStyle/>
                    <a:p>
                      <a:r>
                        <a:rPr kumimoji="1" lang="ja-JP" altLang="en-US" dirty="0" smtClean="0"/>
                        <a:t>目的</a:t>
                      </a:r>
                      <a:endParaRPr kumimoji="1" lang="ja-JP" altLang="en-US" dirty="0"/>
                    </a:p>
                  </a:txBody>
                  <a:tcPr/>
                </a:tc>
                <a:tc>
                  <a:txBody>
                    <a:bodyPr/>
                    <a:lstStyle/>
                    <a:p>
                      <a:pPr algn="ctr"/>
                      <a:r>
                        <a:rPr kumimoji="1" lang="ja-JP" altLang="en-US" dirty="0" smtClean="0"/>
                        <a:t>政策の改善</a:t>
                      </a:r>
                      <a:endParaRPr kumimoji="1" lang="ja-JP" altLang="en-US" dirty="0"/>
                    </a:p>
                  </a:txBody>
                  <a:tcPr/>
                </a:tc>
                <a:tc>
                  <a:txBody>
                    <a:bodyPr/>
                    <a:lstStyle/>
                    <a:p>
                      <a:pPr algn="ctr"/>
                      <a:r>
                        <a:rPr kumimoji="1" lang="ja-JP" altLang="en-US" dirty="0" smtClean="0"/>
                        <a:t>マネジメントの改善</a:t>
                      </a:r>
                      <a:endParaRPr kumimoji="1" lang="ja-JP" altLang="en-US" dirty="0"/>
                    </a:p>
                  </a:txBody>
                  <a:tcPr/>
                </a:tc>
                <a:extLst>
                  <a:ext uri="{0D108BD9-81ED-4DB2-BD59-A6C34878D82A}">
                    <a16:rowId xmlns:a16="http://schemas.microsoft.com/office/drawing/2014/main" val="2710516042"/>
                  </a:ext>
                </a:extLst>
              </a:tr>
            </a:tbl>
          </a:graphicData>
        </a:graphic>
      </p:graphicFrame>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11</a:t>
            </a:fld>
            <a:endParaRPr kumimoji="1" lang="ja-JP" altLang="en-US" dirty="0"/>
          </a:p>
        </p:txBody>
      </p:sp>
      <p:sp>
        <p:nvSpPr>
          <p:cNvPr id="7" name="テキスト ボックス 6"/>
          <p:cNvSpPr txBox="1"/>
          <p:nvPr/>
        </p:nvSpPr>
        <p:spPr>
          <a:xfrm>
            <a:off x="9953490" y="4414226"/>
            <a:ext cx="1039083" cy="307777"/>
          </a:xfrm>
          <a:prstGeom prst="rect">
            <a:avLst/>
          </a:prstGeom>
          <a:noFill/>
        </p:spPr>
        <p:txBody>
          <a:bodyPr wrap="square" rtlCol="0">
            <a:spAutoFit/>
          </a:bodyPr>
          <a:lstStyle/>
          <a:p>
            <a:r>
              <a:rPr kumimoji="1" lang="ja-JP" altLang="en-US" sz="1400" dirty="0" smtClean="0">
                <a:solidFill>
                  <a:schemeClr val="tx2"/>
                </a:solidFill>
              </a:rPr>
              <a:t>筆者作成</a:t>
            </a:r>
            <a:endParaRPr kumimoji="1" lang="ja-JP" altLang="en-US" sz="1400" dirty="0">
              <a:solidFill>
                <a:schemeClr val="tx2"/>
              </a:solidFill>
            </a:endParaRPr>
          </a:p>
        </p:txBody>
      </p:sp>
    </p:spTree>
    <p:extLst>
      <p:ext uri="{BB962C8B-B14F-4D97-AF65-F5344CB8AC3E}">
        <p14:creationId xmlns:p14="http://schemas.microsoft.com/office/powerpoint/2010/main" val="1730598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「改革理念の潮流」</a:t>
            </a:r>
            <a:endParaRPr kumimoji="1" lang="ja-JP" altLang="en-US" dirty="0"/>
          </a:p>
        </p:txBody>
      </p:sp>
      <p:graphicFrame>
        <p:nvGraphicFramePr>
          <p:cNvPr id="6" name="コンテンツ プレースホルダー 5"/>
          <p:cNvGraphicFramePr>
            <a:graphicFrameLocks noGrp="1"/>
          </p:cNvGraphicFramePr>
          <p:nvPr>
            <p:ph idx="1"/>
            <p:extLst>
              <p:ext uri="{D42A27DB-BD31-4B8C-83A1-F6EECF244321}">
                <p14:modId xmlns:p14="http://schemas.microsoft.com/office/powerpoint/2010/main" val="947998340"/>
              </p:ext>
            </p:extLst>
          </p:nvPr>
        </p:nvGraphicFramePr>
        <p:xfrm>
          <a:off x="681038" y="2336800"/>
          <a:ext cx="9613900" cy="1854200"/>
        </p:xfrm>
        <a:graphic>
          <a:graphicData uri="http://schemas.openxmlformats.org/drawingml/2006/table">
            <a:tbl>
              <a:tblPr firstRow="1" bandRow="1">
                <a:tableStyleId>{5C22544A-7EE6-4342-B048-85BDC9FD1C3A}</a:tableStyleId>
              </a:tblPr>
              <a:tblGrid>
                <a:gridCol w="3263048">
                  <a:extLst>
                    <a:ext uri="{9D8B030D-6E8A-4147-A177-3AD203B41FA5}">
                      <a16:colId xmlns:a16="http://schemas.microsoft.com/office/drawing/2014/main" val="813049272"/>
                    </a:ext>
                  </a:extLst>
                </a:gridCol>
                <a:gridCol w="6350852">
                  <a:extLst>
                    <a:ext uri="{9D8B030D-6E8A-4147-A177-3AD203B41FA5}">
                      <a16:colId xmlns:a16="http://schemas.microsoft.com/office/drawing/2014/main" val="1988198352"/>
                    </a:ext>
                  </a:extLst>
                </a:gridCol>
              </a:tblGrid>
              <a:tr h="370840">
                <a:tc>
                  <a:txBody>
                    <a:bodyPr/>
                    <a:lstStyle/>
                    <a:p>
                      <a:pPr algn="ctr"/>
                      <a:r>
                        <a:rPr kumimoji="1" lang="ja-JP" altLang="en-US" dirty="0" smtClean="0"/>
                        <a:t>時期</a:t>
                      </a:r>
                      <a:endParaRPr kumimoji="1" lang="ja-JP" altLang="en-US" dirty="0"/>
                    </a:p>
                  </a:txBody>
                  <a:tcPr/>
                </a:tc>
                <a:tc>
                  <a:txBody>
                    <a:bodyPr/>
                    <a:lstStyle/>
                    <a:p>
                      <a:pPr algn="ctr"/>
                      <a:r>
                        <a:rPr kumimoji="1" lang="ja-JP" altLang="en-US" dirty="0" smtClean="0"/>
                        <a:t>主要論議の特徴</a:t>
                      </a:r>
                      <a:endParaRPr kumimoji="1" lang="ja-JP" altLang="en-US" dirty="0"/>
                    </a:p>
                  </a:txBody>
                  <a:tcPr/>
                </a:tc>
                <a:extLst>
                  <a:ext uri="{0D108BD9-81ED-4DB2-BD59-A6C34878D82A}">
                    <a16:rowId xmlns:a16="http://schemas.microsoft.com/office/drawing/2014/main" val="499208243"/>
                  </a:ext>
                </a:extLst>
              </a:tr>
              <a:tr h="370840">
                <a:tc>
                  <a:txBody>
                    <a:bodyPr/>
                    <a:lstStyle/>
                    <a:p>
                      <a:r>
                        <a:rPr kumimoji="1" lang="en-US" altLang="ja-JP" dirty="0" smtClean="0"/>
                        <a:t>1960</a:t>
                      </a:r>
                      <a:r>
                        <a:rPr kumimoji="1" lang="ja-JP" altLang="en-US" dirty="0" smtClean="0"/>
                        <a:t>年代中葉～</a:t>
                      </a:r>
                      <a:r>
                        <a:rPr kumimoji="1" lang="en-US" altLang="ja-JP" dirty="0" smtClean="0"/>
                        <a:t>1970</a:t>
                      </a:r>
                      <a:r>
                        <a:rPr kumimoji="1" lang="ja-JP" altLang="en-US" dirty="0" smtClean="0"/>
                        <a:t>年代後半</a:t>
                      </a:r>
                      <a:endParaRPr kumimoji="1" lang="ja-JP" altLang="en-US" dirty="0"/>
                    </a:p>
                  </a:txBody>
                  <a:tcPr/>
                </a:tc>
                <a:tc>
                  <a:txBody>
                    <a:bodyPr/>
                    <a:lstStyle/>
                    <a:p>
                      <a:r>
                        <a:rPr kumimoji="1" lang="ja-JP" altLang="en-US" dirty="0" smtClean="0"/>
                        <a:t>合理的・階層的計画及び費用便益分析、進歩主義的楽観</a:t>
                      </a:r>
                      <a:endParaRPr kumimoji="1" lang="ja-JP" altLang="en-US" dirty="0"/>
                    </a:p>
                  </a:txBody>
                  <a:tcPr/>
                </a:tc>
                <a:extLst>
                  <a:ext uri="{0D108BD9-81ED-4DB2-BD59-A6C34878D82A}">
                    <a16:rowId xmlns:a16="http://schemas.microsoft.com/office/drawing/2014/main" val="135792836"/>
                  </a:ext>
                </a:extLst>
              </a:tr>
              <a:tr h="370840">
                <a:tc>
                  <a:txBody>
                    <a:bodyPr/>
                    <a:lstStyle/>
                    <a:p>
                      <a:r>
                        <a:rPr kumimoji="1" lang="en-US" altLang="ja-JP" dirty="0" smtClean="0"/>
                        <a:t>1970</a:t>
                      </a:r>
                      <a:r>
                        <a:rPr kumimoji="1" lang="ja-JP" altLang="en-US" dirty="0" smtClean="0"/>
                        <a:t>年代後半～</a:t>
                      </a:r>
                      <a:r>
                        <a:rPr kumimoji="1" lang="en-US" altLang="ja-JP" dirty="0" smtClean="0"/>
                        <a:t>1990</a:t>
                      </a:r>
                      <a:r>
                        <a:rPr kumimoji="1" lang="ja-JP" altLang="en-US" dirty="0" smtClean="0"/>
                        <a:t>年代後半</a:t>
                      </a:r>
                      <a:endParaRPr kumimoji="1" lang="ja-JP" altLang="en-US" dirty="0"/>
                    </a:p>
                  </a:txBody>
                  <a:tcPr/>
                </a:tc>
                <a:tc>
                  <a:txBody>
                    <a:bodyPr/>
                    <a:lstStyle/>
                    <a:p>
                      <a:r>
                        <a:rPr kumimoji="1" lang="en-US" altLang="ja-JP" dirty="0" smtClean="0"/>
                        <a:t>NPM</a:t>
                      </a:r>
                      <a:r>
                        <a:rPr kumimoji="1" lang="ja-JP" altLang="en-US" dirty="0" err="1" smtClean="0"/>
                        <a:t>、</a:t>
                      </a:r>
                      <a:r>
                        <a:rPr kumimoji="1" lang="ja-JP" altLang="en-US" dirty="0" smtClean="0"/>
                        <a:t>効率性のための経営技術、「経営改善」の勃興</a:t>
                      </a:r>
                      <a:endParaRPr kumimoji="1" lang="ja-JP" altLang="en-US" dirty="0"/>
                    </a:p>
                  </a:txBody>
                  <a:tcPr/>
                </a:tc>
                <a:extLst>
                  <a:ext uri="{0D108BD9-81ED-4DB2-BD59-A6C34878D82A}">
                    <a16:rowId xmlns:a16="http://schemas.microsoft.com/office/drawing/2014/main" val="3441516365"/>
                  </a:ext>
                </a:extLst>
              </a:tr>
              <a:tr h="370840">
                <a:tc>
                  <a:txBody>
                    <a:bodyPr/>
                    <a:lstStyle/>
                    <a:p>
                      <a:r>
                        <a:rPr kumimoji="1" lang="en-US" altLang="ja-JP" dirty="0" smtClean="0"/>
                        <a:t>1990</a:t>
                      </a:r>
                      <a:r>
                        <a:rPr kumimoji="1" lang="ja-JP" altLang="en-US" dirty="0" smtClean="0"/>
                        <a:t>年代後半～（現在）</a:t>
                      </a:r>
                      <a:endParaRPr kumimoji="1" lang="ja-JP" altLang="en-US" dirty="0"/>
                    </a:p>
                  </a:txBody>
                  <a:tcPr/>
                </a:tc>
                <a:tc>
                  <a:txBody>
                    <a:bodyPr/>
                    <a:lstStyle/>
                    <a:p>
                      <a:r>
                        <a:rPr kumimoji="1" lang="ja-JP" altLang="en-US" dirty="0" smtClean="0"/>
                        <a:t>主導モデルの不在、ガバナンス、ネットワーク、協働など</a:t>
                      </a:r>
                      <a:endParaRPr kumimoji="1" lang="ja-JP" altLang="en-US" dirty="0"/>
                    </a:p>
                  </a:txBody>
                  <a:tcPr/>
                </a:tc>
                <a:extLst>
                  <a:ext uri="{0D108BD9-81ED-4DB2-BD59-A6C34878D82A}">
                    <a16:rowId xmlns:a16="http://schemas.microsoft.com/office/drawing/2014/main" val="3514720657"/>
                  </a:ext>
                </a:extLst>
              </a:tr>
              <a:tr h="370840">
                <a:tc>
                  <a:txBody>
                    <a:bodyPr/>
                    <a:lstStyle/>
                    <a:p>
                      <a:r>
                        <a:rPr kumimoji="1" lang="en-US" altLang="ja-JP" dirty="0" smtClean="0">
                          <a:solidFill>
                            <a:srgbClr val="FF0000"/>
                          </a:solidFill>
                        </a:rPr>
                        <a:t>2000</a:t>
                      </a:r>
                      <a:r>
                        <a:rPr kumimoji="1" lang="ja-JP" altLang="en-US" dirty="0" smtClean="0">
                          <a:solidFill>
                            <a:srgbClr val="FF0000"/>
                          </a:solidFill>
                        </a:rPr>
                        <a:t>年代～現在（？）</a:t>
                      </a:r>
                      <a:endParaRPr kumimoji="1" lang="ja-JP" altLang="en-US" dirty="0">
                        <a:solidFill>
                          <a:srgbClr val="FF0000"/>
                        </a:solidFill>
                      </a:endParaRPr>
                    </a:p>
                  </a:txBody>
                  <a:tcPr/>
                </a:tc>
                <a:tc>
                  <a:txBody>
                    <a:bodyPr/>
                    <a:lstStyle/>
                    <a:p>
                      <a:r>
                        <a:rPr kumimoji="1" lang="en-US" altLang="ja-JP" dirty="0" smtClean="0">
                          <a:solidFill>
                            <a:srgbClr val="FF0000"/>
                          </a:solidFill>
                        </a:rPr>
                        <a:t>EBPM</a:t>
                      </a:r>
                      <a:r>
                        <a:rPr kumimoji="1" lang="ja-JP" altLang="en-US" dirty="0" err="1" smtClean="0">
                          <a:solidFill>
                            <a:srgbClr val="FF0000"/>
                          </a:solidFill>
                        </a:rPr>
                        <a:t>、</a:t>
                      </a:r>
                      <a:r>
                        <a:rPr kumimoji="1" lang="ja-JP" altLang="en-US" dirty="0" smtClean="0">
                          <a:solidFill>
                            <a:srgbClr val="FF0000"/>
                          </a:solidFill>
                        </a:rPr>
                        <a:t>行動経済学、統計的因果推論（？）</a:t>
                      </a:r>
                      <a:endParaRPr kumimoji="1" lang="ja-JP" altLang="en-US" dirty="0">
                        <a:solidFill>
                          <a:srgbClr val="FF0000"/>
                        </a:solidFill>
                      </a:endParaRPr>
                    </a:p>
                  </a:txBody>
                  <a:tcPr/>
                </a:tc>
                <a:extLst>
                  <a:ext uri="{0D108BD9-81ED-4DB2-BD59-A6C34878D82A}">
                    <a16:rowId xmlns:a16="http://schemas.microsoft.com/office/drawing/2014/main" val="1588490640"/>
                  </a:ext>
                </a:extLst>
              </a:tr>
            </a:tbl>
          </a:graphicData>
        </a:graphic>
      </p:graphicFrame>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12</a:t>
            </a:fld>
            <a:endParaRPr kumimoji="1" lang="ja-JP" altLang="en-US" dirty="0"/>
          </a:p>
        </p:txBody>
      </p:sp>
      <p:sp>
        <p:nvSpPr>
          <p:cNvPr id="7" name="テキスト ボックス 6"/>
          <p:cNvSpPr txBox="1"/>
          <p:nvPr/>
        </p:nvSpPr>
        <p:spPr>
          <a:xfrm>
            <a:off x="8182506" y="4648095"/>
            <a:ext cx="3516320" cy="276999"/>
          </a:xfrm>
          <a:prstGeom prst="rect">
            <a:avLst/>
          </a:prstGeom>
          <a:noFill/>
        </p:spPr>
        <p:txBody>
          <a:bodyPr wrap="square" rtlCol="0">
            <a:spAutoFit/>
          </a:bodyPr>
          <a:lstStyle/>
          <a:p>
            <a:r>
              <a:rPr kumimoji="1" lang="ja-JP" altLang="en-US" sz="1200" dirty="0" smtClean="0">
                <a:solidFill>
                  <a:schemeClr val="tx2"/>
                </a:solidFill>
              </a:rPr>
              <a:t>ポリット、ブカールト（</a:t>
            </a:r>
            <a:r>
              <a:rPr kumimoji="1" lang="en-US" altLang="ja-JP" sz="1200" dirty="0" smtClean="0">
                <a:solidFill>
                  <a:schemeClr val="tx2"/>
                </a:solidFill>
              </a:rPr>
              <a:t>2022</a:t>
            </a:r>
            <a:r>
              <a:rPr kumimoji="1" lang="ja-JP" altLang="en-US" sz="1200" dirty="0" smtClean="0">
                <a:solidFill>
                  <a:schemeClr val="tx2"/>
                </a:solidFill>
              </a:rPr>
              <a:t>：</a:t>
            </a:r>
            <a:r>
              <a:rPr kumimoji="1" lang="en-US" altLang="ja-JP" sz="1200" dirty="0" smtClean="0">
                <a:solidFill>
                  <a:schemeClr val="tx2"/>
                </a:solidFill>
              </a:rPr>
              <a:t>31</a:t>
            </a:r>
            <a:r>
              <a:rPr kumimoji="1" lang="ja-JP" altLang="en-US" sz="1200" dirty="0" smtClean="0">
                <a:solidFill>
                  <a:schemeClr val="tx2"/>
                </a:solidFill>
              </a:rPr>
              <a:t>）より一部改変</a:t>
            </a:r>
            <a:endParaRPr kumimoji="1" lang="ja-JP" altLang="en-US" sz="1200" dirty="0">
              <a:solidFill>
                <a:schemeClr val="tx2"/>
              </a:solidFill>
            </a:endParaRPr>
          </a:p>
        </p:txBody>
      </p:sp>
    </p:spTree>
    <p:extLst>
      <p:ext uri="{BB962C8B-B14F-4D97-AF65-F5344CB8AC3E}">
        <p14:creationId xmlns:p14="http://schemas.microsoft.com/office/powerpoint/2010/main" val="2484767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政策</a:t>
            </a:r>
            <a:r>
              <a:rPr lang="ja-JP" altLang="en-US" dirty="0"/>
              <a:t>評価</a:t>
            </a:r>
            <a:r>
              <a:rPr lang="ja-JP" altLang="en-US" dirty="0" smtClean="0"/>
              <a:t>の到達点</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政策の監視や指標化はかなりの程度、浸透を見せる</a:t>
            </a:r>
            <a:endParaRPr kumimoji="1" lang="en-US" altLang="ja-JP" dirty="0" smtClean="0"/>
          </a:p>
          <a:p>
            <a:endParaRPr lang="en-US" altLang="ja-JP" dirty="0"/>
          </a:p>
          <a:p>
            <a:r>
              <a:rPr kumimoji="1" lang="ja-JP" altLang="en-US" dirty="0" smtClean="0"/>
              <a:t>「評価疲れ」に代表される形骸化が進む</a:t>
            </a:r>
            <a:endParaRPr kumimoji="1" lang="en-US" altLang="ja-JP" dirty="0" smtClean="0"/>
          </a:p>
          <a:p>
            <a:endParaRPr lang="en-US" altLang="ja-JP" dirty="0"/>
          </a:p>
          <a:p>
            <a:r>
              <a:rPr kumimoji="1" lang="ja-JP" altLang="en-US" dirty="0" smtClean="0"/>
              <a:t>「プログラム評価」の全面的実装はあまりに無謀</a:t>
            </a:r>
            <a:endParaRPr kumimoji="1" lang="en-US" altLang="ja-JP" dirty="0" smtClean="0"/>
          </a:p>
          <a:p>
            <a:endParaRPr lang="en-US" altLang="ja-JP" dirty="0"/>
          </a:p>
          <a:p>
            <a:r>
              <a:rPr kumimoji="1" lang="ja-JP" altLang="en-US" dirty="0" smtClean="0"/>
              <a:t>政策能力（</a:t>
            </a:r>
            <a:r>
              <a:rPr kumimoji="1" lang="en-US" altLang="ja-JP" dirty="0" smtClean="0"/>
              <a:t>Policy Capacity</a:t>
            </a:r>
            <a:r>
              <a:rPr kumimoji="1" lang="ja-JP" altLang="en-US" dirty="0" smtClean="0"/>
              <a:t>）の限界や政治的要因による行き詰まり</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13</a:t>
            </a:fld>
            <a:endParaRPr kumimoji="1" lang="ja-JP" altLang="en-US" dirty="0"/>
          </a:p>
        </p:txBody>
      </p:sp>
    </p:spTree>
    <p:extLst>
      <p:ext uri="{BB962C8B-B14F-4D97-AF65-F5344CB8AC3E}">
        <p14:creationId xmlns:p14="http://schemas.microsoft.com/office/powerpoint/2010/main" val="2089324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solidFill>
                  <a:schemeClr val="tx2"/>
                </a:solidFill>
              </a:rPr>
              <a:t>理論</a:t>
            </a:r>
            <a:endParaRPr kumimoji="1" lang="ja-JP" altLang="en-US" dirty="0">
              <a:solidFill>
                <a:schemeClr val="tx2"/>
              </a:solidFill>
            </a:endParaRPr>
          </a:p>
        </p:txBody>
      </p:sp>
      <p:sp>
        <p:nvSpPr>
          <p:cNvPr id="3" name="テキスト プレースホルダー 2"/>
          <p:cNvSpPr>
            <a:spLocks noGrp="1"/>
          </p:cNvSpPr>
          <p:nvPr>
            <p:ph type="body" idx="1"/>
          </p:nvPr>
        </p:nvSpPr>
        <p:spPr/>
        <p:txBody>
          <a:bodyPr/>
          <a:lstStyle/>
          <a:p>
            <a:pPr algn="l"/>
            <a:r>
              <a:rPr lang="ja-JP" altLang="en-US" i="1" dirty="0" smtClean="0"/>
              <a:t>「実証主義的な政策科学という、今世紀が産み出した最大級の不気味なキマイラ」</a:t>
            </a:r>
            <a:endParaRPr lang="en-US" altLang="ja-JP" i="1" dirty="0" smtClean="0"/>
          </a:p>
          <a:p>
            <a:r>
              <a:rPr kumimoji="1" lang="ja-JP" altLang="en-US" i="1" dirty="0" smtClean="0"/>
              <a:t>佐伯</a:t>
            </a:r>
            <a:r>
              <a:rPr kumimoji="1" lang="ja-JP" altLang="en-US" i="1" dirty="0"/>
              <a:t>啓思</a:t>
            </a:r>
          </a:p>
        </p:txBody>
      </p:sp>
    </p:spTree>
    <p:extLst>
      <p:ext uri="{BB962C8B-B14F-4D97-AF65-F5344CB8AC3E}">
        <p14:creationId xmlns:p14="http://schemas.microsoft.com/office/powerpoint/2010/main" val="3867390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政治行政二分論だけではなぜ不十分なのか</a:t>
            </a:r>
            <a:endParaRPr kumimoji="1" lang="ja-JP" altLang="en-US" dirty="0"/>
          </a:p>
        </p:txBody>
      </p:sp>
      <p:sp>
        <p:nvSpPr>
          <p:cNvPr id="3" name="コンテンツ プレースホルダー 2"/>
          <p:cNvSpPr>
            <a:spLocks noGrp="1"/>
          </p:cNvSpPr>
          <p:nvPr>
            <p:ph idx="1"/>
          </p:nvPr>
        </p:nvSpPr>
        <p:spPr/>
        <p:txBody>
          <a:bodyPr>
            <a:noAutofit/>
          </a:bodyPr>
          <a:lstStyle/>
          <a:p>
            <a:r>
              <a:rPr lang="ja-JP" altLang="en-US" dirty="0" smtClean="0"/>
              <a:t>エビデンスには多様な機能≒働きがある</a:t>
            </a:r>
            <a:endParaRPr lang="en-US" altLang="ja-JP" dirty="0" smtClean="0"/>
          </a:p>
          <a:p>
            <a:pPr marL="0" indent="0">
              <a:buNone/>
            </a:pPr>
            <a:r>
              <a:rPr kumimoji="1" lang="ja-JP" altLang="en-US" dirty="0" smtClean="0"/>
              <a:t>⇒世論やアジェンダ設定にも影響を及ぼす</a:t>
            </a:r>
            <a:endParaRPr kumimoji="1" lang="en-US" altLang="ja-JP" dirty="0" smtClean="0"/>
          </a:p>
          <a:p>
            <a:endParaRPr kumimoji="1" lang="en-US" altLang="ja-JP" dirty="0" smtClean="0"/>
          </a:p>
          <a:p>
            <a:r>
              <a:rPr kumimoji="1" lang="ja-JP" altLang="en-US" dirty="0" smtClean="0"/>
              <a:t>エビデンスが有する社会的なメッセージや意味を無視すべきでない</a:t>
            </a:r>
            <a:endParaRPr kumimoji="1" lang="en-US" altLang="ja-JP" dirty="0" smtClean="0"/>
          </a:p>
          <a:p>
            <a:pPr marL="0" indent="0">
              <a:buNone/>
            </a:pPr>
            <a:r>
              <a:rPr lang="ja-JP" altLang="en-US" dirty="0" smtClean="0"/>
              <a:t>⇒研究者でさえも「バイアス」からは自由ではない</a:t>
            </a:r>
            <a:endParaRPr lang="en-US" altLang="ja-JP" dirty="0" smtClean="0"/>
          </a:p>
          <a:p>
            <a:pPr marL="0" indent="0">
              <a:buNone/>
            </a:pPr>
            <a:endParaRPr lang="en-US" altLang="ja-JP" dirty="0"/>
          </a:p>
          <a:p>
            <a:r>
              <a:rPr lang="ja-JP" altLang="en-US" dirty="0" smtClean="0"/>
              <a:t>実際、簡単には分けられないし、分かれていないことが多い</a:t>
            </a:r>
            <a:endParaRPr lang="en-US" altLang="ja-JP" dirty="0" smtClean="0"/>
          </a:p>
          <a:p>
            <a:endParaRPr lang="en-US" altLang="ja-JP" dirty="0"/>
          </a:p>
          <a:p>
            <a:r>
              <a:rPr lang="ja-JP" altLang="en-US" dirty="0" smtClean="0"/>
              <a:t>政策的知識が有する「再帰的な構造」</a:t>
            </a:r>
            <a:endParaRPr lang="en-US" altLang="ja-JP" dirty="0" smtClean="0"/>
          </a:p>
          <a:p>
            <a:pPr marL="0" indent="0">
              <a:buNone/>
            </a:pPr>
            <a:endParaRPr lang="en-US" altLang="ja-JP" dirty="0"/>
          </a:p>
          <a:p>
            <a:pPr marL="0" indent="0">
              <a:buNone/>
            </a:pPr>
            <a:endParaRPr lang="en-US" altLang="ja-JP"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15</a:t>
            </a:fld>
            <a:endParaRPr kumimoji="1" lang="ja-JP" altLang="en-US" dirty="0"/>
          </a:p>
        </p:txBody>
      </p:sp>
    </p:spTree>
    <p:extLst>
      <p:ext uri="{BB962C8B-B14F-4D97-AF65-F5344CB8AC3E}">
        <p14:creationId xmlns:p14="http://schemas.microsoft.com/office/powerpoint/2010/main" val="2035070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「エビデンス」重視の隘路</a:t>
            </a:r>
            <a:endParaRPr kumimoji="1" lang="ja-JP" altLang="en-US" dirty="0"/>
          </a:p>
        </p:txBody>
      </p:sp>
      <p:sp>
        <p:nvSpPr>
          <p:cNvPr id="3" name="コンテンツ プレースホルダー 2"/>
          <p:cNvSpPr>
            <a:spLocks noGrp="1"/>
          </p:cNvSpPr>
          <p:nvPr>
            <p:ph idx="1"/>
          </p:nvPr>
        </p:nvSpPr>
        <p:spPr>
          <a:xfrm>
            <a:off x="680321" y="2336873"/>
            <a:ext cx="10618209" cy="3599316"/>
          </a:xfrm>
        </p:spPr>
        <p:txBody>
          <a:bodyPr>
            <a:normAutofit lnSpcReduction="10000"/>
          </a:bodyPr>
          <a:lstStyle/>
          <a:p>
            <a:r>
              <a:rPr lang="ja-JP" altLang="en-US" dirty="0"/>
              <a:t>エビデンス</a:t>
            </a:r>
            <a:r>
              <a:rPr kumimoji="1" lang="ja-JP" altLang="en-US" dirty="0" smtClean="0"/>
              <a:t>を軽視していたわけではなかったトランプ</a:t>
            </a:r>
            <a:endParaRPr kumimoji="1" lang="en-US" altLang="ja-JP" dirty="0" smtClean="0"/>
          </a:p>
          <a:p>
            <a:pPr marL="0" indent="0">
              <a:buNone/>
            </a:pPr>
            <a:r>
              <a:rPr lang="ja-JP" altLang="en-US" dirty="0" smtClean="0"/>
              <a:t>⇒再現性のない知見を批判し温暖化対策を攻撃（小林</a:t>
            </a:r>
            <a:r>
              <a:rPr lang="en-US" altLang="ja-JP" dirty="0" smtClean="0"/>
              <a:t>2018</a:t>
            </a:r>
            <a:r>
              <a:rPr lang="ja-JP" altLang="en-US" dirty="0" smtClean="0"/>
              <a:t>）</a:t>
            </a:r>
            <a:endParaRPr lang="en-US" altLang="ja-JP" dirty="0" smtClean="0"/>
          </a:p>
          <a:p>
            <a:pPr marL="0" indent="0">
              <a:buNone/>
            </a:pPr>
            <a:endParaRPr kumimoji="1" lang="en-US" altLang="ja-JP" dirty="0"/>
          </a:p>
          <a:p>
            <a:r>
              <a:rPr lang="ja-JP" altLang="en-US" dirty="0" smtClean="0"/>
              <a:t>タバコ産業、石油業界などの活動</a:t>
            </a:r>
            <a:endParaRPr lang="en-US" altLang="ja-JP" dirty="0" smtClean="0"/>
          </a:p>
          <a:p>
            <a:pPr marL="0" indent="0">
              <a:buNone/>
            </a:pPr>
            <a:r>
              <a:rPr kumimoji="1" lang="ja-JP" altLang="en-US" dirty="0" smtClean="0"/>
              <a:t>⇒自分たちの業界に有利なエビデンスを作り出す</a:t>
            </a:r>
            <a:endParaRPr kumimoji="1" lang="en-US" altLang="ja-JP" dirty="0" smtClean="0"/>
          </a:p>
          <a:p>
            <a:pPr marL="0" indent="0">
              <a:buNone/>
            </a:pPr>
            <a:endParaRPr lang="en-US" altLang="ja-JP" dirty="0"/>
          </a:p>
          <a:p>
            <a:r>
              <a:rPr kumimoji="1" lang="ja-JP" altLang="en-US" dirty="0" smtClean="0"/>
              <a:t>エビデンスによって「問題設定」さえも決められる</a:t>
            </a:r>
            <a:endParaRPr kumimoji="1" lang="en-US" altLang="ja-JP" dirty="0" smtClean="0"/>
          </a:p>
          <a:p>
            <a:pPr marL="0" indent="0">
              <a:buNone/>
            </a:pPr>
            <a:r>
              <a:rPr lang="ja-JP" altLang="en-US" dirty="0" smtClean="0"/>
              <a:t>（例：非行に走る子供たちを「犯罪者」として扱うか、ケアの対象として扱うか）</a:t>
            </a:r>
            <a:endParaRPr kumimoji="1" lang="ja-JP" altLang="en-US"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16</a:t>
            </a:fld>
            <a:endParaRPr kumimoji="1" lang="ja-JP" altLang="en-US" dirty="0"/>
          </a:p>
        </p:txBody>
      </p:sp>
    </p:spTree>
    <p:extLst>
      <p:ext uri="{BB962C8B-B14F-4D97-AF65-F5344CB8AC3E}">
        <p14:creationId xmlns:p14="http://schemas.microsoft.com/office/powerpoint/2010/main" val="1454462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J.Parkhurst</a:t>
            </a:r>
            <a:r>
              <a:rPr kumimoji="1" lang="ja-JP" altLang="en-US" dirty="0" smtClean="0"/>
              <a:t>の「エビデンスのガバナンス」</a:t>
            </a:r>
            <a:endParaRPr kumimoji="1" lang="ja-JP" altLang="en-US" dirty="0"/>
          </a:p>
        </p:txBody>
      </p:sp>
      <p:pic>
        <p:nvPicPr>
          <p:cNvPr id="4" name="コンテンツ プレースホルダー 3"/>
          <p:cNvPicPr>
            <a:picLocks noGrp="1" noChangeAspect="1"/>
          </p:cNvPicPr>
          <p:nvPr>
            <p:ph idx="1"/>
          </p:nvPr>
        </p:nvPicPr>
        <p:blipFill>
          <a:blip r:embed="rId2"/>
          <a:stretch>
            <a:fillRect/>
          </a:stretch>
        </p:blipFill>
        <p:spPr>
          <a:xfrm>
            <a:off x="405618" y="1969303"/>
            <a:ext cx="10406075" cy="4596323"/>
          </a:xfrm>
          <a:prstGeom prst="rect">
            <a:avLst/>
          </a:prstGeom>
        </p:spPr>
      </p:pic>
      <p:sp>
        <p:nvSpPr>
          <p:cNvPr id="5" name="テキスト ボックス 4"/>
          <p:cNvSpPr txBox="1"/>
          <p:nvPr/>
        </p:nvSpPr>
        <p:spPr>
          <a:xfrm>
            <a:off x="8755478" y="6086843"/>
            <a:ext cx="2700031" cy="369332"/>
          </a:xfrm>
          <a:prstGeom prst="rect">
            <a:avLst/>
          </a:prstGeom>
          <a:noFill/>
        </p:spPr>
        <p:txBody>
          <a:bodyPr wrap="square" rtlCol="0">
            <a:spAutoFit/>
          </a:bodyPr>
          <a:lstStyle/>
          <a:p>
            <a:r>
              <a:rPr kumimoji="1" lang="ja-JP" altLang="en-US" dirty="0" smtClean="0">
                <a:solidFill>
                  <a:schemeClr val="bg2"/>
                </a:solidFill>
              </a:rPr>
              <a:t>参考：杉谷（</a:t>
            </a:r>
            <a:r>
              <a:rPr kumimoji="1" lang="en-US" altLang="ja-JP" dirty="0" smtClean="0">
                <a:solidFill>
                  <a:schemeClr val="bg2"/>
                </a:solidFill>
              </a:rPr>
              <a:t>2022a</a:t>
            </a:r>
            <a:r>
              <a:rPr kumimoji="1" lang="ja-JP" altLang="en-US" dirty="0" smtClean="0">
                <a:solidFill>
                  <a:schemeClr val="bg2"/>
                </a:solidFill>
              </a:rPr>
              <a:t>）</a:t>
            </a:r>
            <a:endParaRPr kumimoji="1" lang="ja-JP" altLang="en-US" dirty="0">
              <a:solidFill>
                <a:schemeClr val="bg2"/>
              </a:solidFill>
            </a:endParaRPr>
          </a:p>
        </p:txBody>
      </p:sp>
      <p:sp>
        <p:nvSpPr>
          <p:cNvPr id="3" name="スライド番号プレースホルダー 2"/>
          <p:cNvSpPr>
            <a:spLocks noGrp="1"/>
          </p:cNvSpPr>
          <p:nvPr>
            <p:ph type="sldNum" sz="quarter" idx="12"/>
          </p:nvPr>
        </p:nvSpPr>
        <p:spPr/>
        <p:txBody>
          <a:bodyPr/>
          <a:lstStyle/>
          <a:p>
            <a:fld id="{7F4458FC-7CCE-426E-B5DA-20A6E9DDD746}" type="slidenum">
              <a:rPr kumimoji="1" lang="ja-JP" altLang="en-US" smtClean="0"/>
              <a:pPr/>
              <a:t>17</a:t>
            </a:fld>
            <a:endParaRPr kumimoji="1" lang="ja-JP" altLang="en-US"/>
          </a:p>
        </p:txBody>
      </p:sp>
      <p:sp>
        <p:nvSpPr>
          <p:cNvPr id="6" name="テキスト ボックス 5"/>
          <p:cNvSpPr txBox="1"/>
          <p:nvPr/>
        </p:nvSpPr>
        <p:spPr>
          <a:xfrm>
            <a:off x="8151111" y="6027976"/>
            <a:ext cx="3218060" cy="369332"/>
          </a:xfrm>
          <a:prstGeom prst="rect">
            <a:avLst/>
          </a:prstGeom>
          <a:noFill/>
        </p:spPr>
        <p:txBody>
          <a:bodyPr wrap="square" rtlCol="0">
            <a:spAutoFit/>
          </a:bodyPr>
          <a:lstStyle/>
          <a:p>
            <a:r>
              <a:rPr kumimoji="1" lang="en-US" altLang="ja-JP" dirty="0" smtClean="0">
                <a:solidFill>
                  <a:schemeClr val="tx2"/>
                </a:solidFill>
              </a:rPr>
              <a:t>Parkhurst (2017)</a:t>
            </a:r>
            <a:endParaRPr kumimoji="1" lang="ja-JP" altLang="en-US" dirty="0">
              <a:solidFill>
                <a:schemeClr val="tx2"/>
              </a:solidFill>
            </a:endParaRPr>
          </a:p>
        </p:txBody>
      </p:sp>
    </p:spTree>
    <p:extLst>
      <p:ext uri="{BB962C8B-B14F-4D97-AF65-F5344CB8AC3E}">
        <p14:creationId xmlns:p14="http://schemas.microsoft.com/office/powerpoint/2010/main" val="21143256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エビデンス</a:t>
            </a:r>
            <a:r>
              <a:rPr lang="ja-JP" altLang="en-US" dirty="0" smtClean="0"/>
              <a:t>の多様な側面の吟味の重要性</a:t>
            </a:r>
            <a:endParaRPr kumimoji="1" lang="ja-JP" altLang="en-US" dirty="0"/>
          </a:p>
        </p:txBody>
      </p:sp>
      <p:sp>
        <p:nvSpPr>
          <p:cNvPr id="3" name="コンテンツ プレースホルダー 2"/>
          <p:cNvSpPr>
            <a:spLocks noGrp="1"/>
          </p:cNvSpPr>
          <p:nvPr>
            <p:ph idx="1"/>
          </p:nvPr>
        </p:nvSpPr>
        <p:spPr/>
        <p:txBody>
          <a:bodyPr>
            <a:normAutofit/>
          </a:bodyPr>
          <a:lstStyle/>
          <a:p>
            <a:endParaRPr kumimoji="1" lang="en-US" altLang="ja-JP" sz="2800" dirty="0" smtClean="0"/>
          </a:p>
          <a:p>
            <a:r>
              <a:rPr kumimoji="1" lang="ja-JP" altLang="en-US" sz="2800" dirty="0" smtClean="0"/>
              <a:t>エビデンス活用にかかわる「バイアス」の存在</a:t>
            </a:r>
            <a:endParaRPr kumimoji="1" lang="en-US" altLang="ja-JP" sz="2800" dirty="0" smtClean="0"/>
          </a:p>
          <a:p>
            <a:endParaRPr lang="en-US" altLang="ja-JP" sz="2800" dirty="0" smtClean="0"/>
          </a:p>
          <a:p>
            <a:r>
              <a:rPr lang="ja-JP" altLang="en-US" sz="2800" dirty="0" smtClean="0"/>
              <a:t>社会学や科学哲学の応用を通じた「適切性」（林</a:t>
            </a:r>
            <a:r>
              <a:rPr lang="en-US" altLang="ja-JP" sz="2800" dirty="0" smtClean="0"/>
              <a:t>2023</a:t>
            </a:r>
            <a:r>
              <a:rPr lang="ja-JP" altLang="en-US" sz="2800" dirty="0" smtClean="0"/>
              <a:t>）</a:t>
            </a:r>
            <a:endParaRPr lang="en-US" altLang="ja-JP" sz="2800" dirty="0" smtClean="0"/>
          </a:p>
          <a:p>
            <a:endParaRPr lang="en-US" altLang="ja-JP" sz="2800" dirty="0"/>
          </a:p>
          <a:p>
            <a:r>
              <a:rPr lang="ja-JP" altLang="en-US" sz="2800" dirty="0" smtClean="0"/>
              <a:t>因果関係の頑強さだけでは不十分</a:t>
            </a:r>
            <a:endParaRPr lang="en-US" altLang="ja-JP" sz="2800" dirty="0"/>
          </a:p>
          <a:p>
            <a:endParaRPr kumimoji="1" lang="ja-JP" altLang="en-US" sz="2800" dirty="0"/>
          </a:p>
        </p:txBody>
      </p:sp>
      <p:sp>
        <p:nvSpPr>
          <p:cNvPr id="4" name="スライド番号プレースホルダー 3"/>
          <p:cNvSpPr>
            <a:spLocks noGrp="1"/>
          </p:cNvSpPr>
          <p:nvPr>
            <p:ph type="sldNum" sz="quarter" idx="12"/>
          </p:nvPr>
        </p:nvSpPr>
        <p:spPr/>
        <p:txBody>
          <a:bodyPr/>
          <a:lstStyle/>
          <a:p>
            <a:fld id="{7F4458FC-7CCE-426E-B5DA-20A6E9DDD746}" type="slidenum">
              <a:rPr kumimoji="1" lang="ja-JP" altLang="en-US" smtClean="0"/>
              <a:pPr/>
              <a:t>18</a:t>
            </a:fld>
            <a:endParaRPr kumimoji="1" lang="ja-JP" altLang="en-US"/>
          </a:p>
        </p:txBody>
      </p:sp>
    </p:spTree>
    <p:extLst>
      <p:ext uri="{BB962C8B-B14F-4D97-AF65-F5344CB8AC3E}">
        <p14:creationId xmlns:p14="http://schemas.microsoft.com/office/powerpoint/2010/main" val="2351332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エビデンスの多様な側面に着目した研究</a:t>
            </a:r>
            <a:endParaRPr kumimoji="1" lang="ja-JP" altLang="en-US" dirty="0"/>
          </a:p>
        </p:txBody>
      </p:sp>
      <p:sp>
        <p:nvSpPr>
          <p:cNvPr id="3" name="コンテンツ プレースホルダー 2"/>
          <p:cNvSpPr>
            <a:spLocks noGrp="1"/>
          </p:cNvSpPr>
          <p:nvPr>
            <p:ph idx="1"/>
          </p:nvPr>
        </p:nvSpPr>
        <p:spPr/>
        <p:txBody>
          <a:bodyPr/>
          <a:lstStyle/>
          <a:p>
            <a:r>
              <a:rPr kumimoji="1" lang="en-US" altLang="ja-JP" sz="2800" dirty="0" err="1" smtClean="0"/>
              <a:t>Parkhust</a:t>
            </a:r>
            <a:r>
              <a:rPr lang="en-US" altLang="ja-JP" sz="2800" dirty="0"/>
              <a:t> </a:t>
            </a:r>
            <a:r>
              <a:rPr lang="en-US" altLang="ja-JP" sz="2800" dirty="0" smtClean="0"/>
              <a:t>et al, (2020) </a:t>
            </a:r>
          </a:p>
          <a:p>
            <a:endParaRPr lang="en-US" altLang="ja-JP" sz="2800" dirty="0" smtClean="0"/>
          </a:p>
          <a:p>
            <a:r>
              <a:rPr lang="ja-JP" altLang="en-US" sz="2800" dirty="0" smtClean="0"/>
              <a:t>アフリカ諸国におけるマラリア予防の研究</a:t>
            </a:r>
            <a:endParaRPr lang="en-US" altLang="ja-JP" sz="2800" dirty="0" smtClean="0"/>
          </a:p>
          <a:p>
            <a:endParaRPr lang="en-US" altLang="ja-JP" sz="2800" dirty="0"/>
          </a:p>
          <a:p>
            <a:r>
              <a:rPr lang="ja-JP" altLang="en-US" sz="2800" dirty="0" smtClean="0"/>
              <a:t>質的調査の併用でエビデンスを吟味</a:t>
            </a:r>
            <a:endParaRPr lang="en-US" altLang="ja-JP" sz="2800" dirty="0" smtClean="0"/>
          </a:p>
          <a:p>
            <a:endParaRPr lang="en-US" altLang="ja-JP" sz="2400" dirty="0" smtClean="0"/>
          </a:p>
          <a:p>
            <a:endParaRPr kumimoji="1" lang="ja-JP" altLang="en-US" dirty="0"/>
          </a:p>
        </p:txBody>
      </p:sp>
      <p:pic>
        <p:nvPicPr>
          <p:cNvPr id="5" name="図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2293" y="2141626"/>
            <a:ext cx="4705373" cy="4184696"/>
          </a:xfrm>
          <a:prstGeom prst="rect">
            <a:avLst/>
          </a:prstGeom>
        </p:spPr>
      </p:pic>
      <p:sp>
        <p:nvSpPr>
          <p:cNvPr id="4" name="スライド番号プレースホルダー 3"/>
          <p:cNvSpPr>
            <a:spLocks noGrp="1"/>
          </p:cNvSpPr>
          <p:nvPr>
            <p:ph type="sldNum" sz="quarter" idx="12"/>
          </p:nvPr>
        </p:nvSpPr>
        <p:spPr>
          <a:xfrm>
            <a:off x="10970369" y="6386867"/>
            <a:ext cx="1052508" cy="365125"/>
          </a:xfrm>
        </p:spPr>
        <p:txBody>
          <a:bodyPr/>
          <a:lstStyle/>
          <a:p>
            <a:fld id="{7F4458FC-7CCE-426E-B5DA-20A6E9DDD746}" type="slidenum">
              <a:rPr kumimoji="1" lang="ja-JP" altLang="en-US" smtClean="0"/>
              <a:pPr/>
              <a:t>19</a:t>
            </a:fld>
            <a:endParaRPr kumimoji="1" lang="ja-JP" altLang="en-US" dirty="0"/>
          </a:p>
        </p:txBody>
      </p:sp>
    </p:spTree>
    <p:extLst>
      <p:ext uri="{BB962C8B-B14F-4D97-AF65-F5344CB8AC3E}">
        <p14:creationId xmlns:p14="http://schemas.microsoft.com/office/powerpoint/2010/main" val="8568607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solidFill>
                  <a:schemeClr val="tx2"/>
                </a:solidFill>
              </a:rPr>
              <a:t>展望</a:t>
            </a:r>
            <a:endParaRPr kumimoji="1" lang="ja-JP" altLang="en-US" dirty="0">
              <a:solidFill>
                <a:schemeClr val="tx2"/>
              </a:solidFill>
            </a:endParaRPr>
          </a:p>
        </p:txBody>
      </p:sp>
      <p:sp>
        <p:nvSpPr>
          <p:cNvPr id="3" name="テキスト プレースホルダー 2"/>
          <p:cNvSpPr>
            <a:spLocks noGrp="1"/>
          </p:cNvSpPr>
          <p:nvPr>
            <p:ph type="body" idx="1"/>
          </p:nvPr>
        </p:nvSpPr>
        <p:spPr/>
        <p:txBody>
          <a:bodyPr>
            <a:normAutofit/>
          </a:bodyPr>
          <a:lstStyle/>
          <a:p>
            <a:pPr algn="l"/>
            <a:r>
              <a:rPr kumimoji="1" lang="ja-JP" altLang="en-US" i="1" dirty="0" smtClean="0"/>
              <a:t>「ほんとうの政治的思考とは、一と八のあいだには反対に無限の数字が介在していることを認め、またその中間領域こそが現実の政治の場であることを認識することである。」</a:t>
            </a:r>
            <a:endParaRPr kumimoji="1" lang="en-US" altLang="ja-JP" i="1" dirty="0" smtClean="0"/>
          </a:p>
          <a:p>
            <a:r>
              <a:rPr lang="ja-JP" altLang="en-US" dirty="0"/>
              <a:t>　</a:t>
            </a:r>
            <a:r>
              <a:rPr lang="ja-JP" altLang="en-US" dirty="0" smtClean="0"/>
              <a:t>　　　　　　　　　　　　　　　　　　　　　　　　　　　　　　　　　　　　　　　</a:t>
            </a:r>
            <a:r>
              <a:rPr lang="ja-JP" altLang="en-US" i="1" dirty="0" smtClean="0"/>
              <a:t>間宮</a:t>
            </a:r>
            <a:r>
              <a:rPr lang="ja-JP" altLang="en-US" i="1" dirty="0"/>
              <a:t>陽介</a:t>
            </a:r>
            <a:endParaRPr kumimoji="1" lang="ja-JP" altLang="en-US" i="1" dirty="0"/>
          </a:p>
        </p:txBody>
      </p:sp>
    </p:spTree>
    <p:extLst>
      <p:ext uri="{BB962C8B-B14F-4D97-AF65-F5344CB8AC3E}">
        <p14:creationId xmlns:p14="http://schemas.microsoft.com/office/powerpoint/2010/main" val="1203051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「アジャイル型政策形成・評価」の二つの源流</a:t>
            </a:r>
            <a:endParaRPr kumimoji="1" lang="ja-JP" altLang="en-US" dirty="0"/>
          </a:p>
        </p:txBody>
      </p:sp>
      <p:sp>
        <p:nvSpPr>
          <p:cNvPr id="3" name="コンテンツ プレースホルダー 2"/>
          <p:cNvSpPr>
            <a:spLocks noGrp="1"/>
          </p:cNvSpPr>
          <p:nvPr>
            <p:ph idx="1"/>
          </p:nvPr>
        </p:nvSpPr>
        <p:spPr>
          <a:xfrm>
            <a:off x="680321" y="2336873"/>
            <a:ext cx="10049134" cy="3599316"/>
          </a:xfrm>
        </p:spPr>
        <p:txBody>
          <a:bodyPr>
            <a:normAutofit/>
          </a:bodyPr>
          <a:lstStyle/>
          <a:p>
            <a:r>
              <a:rPr kumimoji="1" lang="ja-JP" altLang="en-US" sz="2800" dirty="0" smtClean="0"/>
              <a:t>「機動的で柔軟」な政策形成・評価の在り方を追求（杉谷</a:t>
            </a:r>
            <a:r>
              <a:rPr kumimoji="1" lang="en-US" altLang="ja-JP" sz="2800" dirty="0" smtClean="0"/>
              <a:t>2023</a:t>
            </a:r>
            <a:r>
              <a:rPr kumimoji="1" lang="ja-JP" altLang="en-US" sz="2800" dirty="0" smtClean="0"/>
              <a:t>）</a:t>
            </a:r>
            <a:endParaRPr kumimoji="1" lang="en-US" altLang="ja-JP" sz="2800" dirty="0" smtClean="0"/>
          </a:p>
          <a:p>
            <a:endParaRPr lang="en-US" altLang="ja-JP" sz="2800" dirty="0"/>
          </a:p>
          <a:p>
            <a:pPr marL="0" indent="0">
              <a:buNone/>
            </a:pPr>
            <a:r>
              <a:rPr kumimoji="1" lang="ja-JP" altLang="en-US" sz="2800" dirty="0" smtClean="0"/>
              <a:t>①行政学や政策学で古くから論じられてきた「コントロール」の議論</a:t>
            </a:r>
            <a:endParaRPr kumimoji="1" lang="en-US" altLang="ja-JP" sz="2800" dirty="0" smtClean="0"/>
          </a:p>
          <a:p>
            <a:pPr marL="0" indent="0">
              <a:buNone/>
            </a:pPr>
            <a:endParaRPr lang="en-US" altLang="ja-JP" sz="2800" dirty="0"/>
          </a:p>
          <a:p>
            <a:pPr marL="0" indent="0">
              <a:buNone/>
            </a:pPr>
            <a:r>
              <a:rPr kumimoji="1" lang="ja-JP" altLang="en-US" sz="2800" dirty="0" smtClean="0"/>
              <a:t>②ソフトウェア・システム分野における「アジャイル開発」</a:t>
            </a:r>
            <a:endParaRPr kumimoji="1" lang="en-US" altLang="ja-JP" sz="2800" dirty="0" smtClean="0"/>
          </a:p>
          <a:p>
            <a:endParaRPr lang="en-US" altLang="ja-JP" sz="2800" dirty="0"/>
          </a:p>
          <a:p>
            <a:endParaRPr lang="en-US" altLang="ja-JP" sz="2800" dirty="0"/>
          </a:p>
          <a:p>
            <a:endParaRPr kumimoji="1" lang="ja-JP" altLang="en-US" sz="2800"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21</a:t>
            </a:fld>
            <a:endParaRPr kumimoji="1" lang="ja-JP" altLang="en-US" dirty="0"/>
          </a:p>
        </p:txBody>
      </p:sp>
    </p:spTree>
    <p:extLst>
      <p:ext uri="{BB962C8B-B14F-4D97-AF65-F5344CB8AC3E}">
        <p14:creationId xmlns:p14="http://schemas.microsoft.com/office/powerpoint/2010/main" val="1236393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ダンサイアによるコントロールの理念型</a:t>
            </a:r>
            <a:endParaRPr kumimoji="1" lang="ja-JP" altLang="en-US"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22</a:t>
            </a:fld>
            <a:endParaRPr kumimoji="1" lang="ja-JP" altLang="en-US" dirty="0"/>
          </a:p>
        </p:txBody>
      </p:sp>
      <p:pic>
        <p:nvPicPr>
          <p:cNvPr id="5" name="図 4"/>
          <p:cNvPicPr>
            <a:picLocks noChangeAspect="1"/>
          </p:cNvPicPr>
          <p:nvPr/>
        </p:nvPicPr>
        <p:blipFill>
          <a:blip r:embed="rId2"/>
          <a:stretch>
            <a:fillRect/>
          </a:stretch>
        </p:blipFill>
        <p:spPr>
          <a:xfrm>
            <a:off x="2887295" y="1985779"/>
            <a:ext cx="4420056" cy="4444074"/>
          </a:xfrm>
          <a:prstGeom prst="rect">
            <a:avLst/>
          </a:prstGeom>
        </p:spPr>
      </p:pic>
      <p:sp>
        <p:nvSpPr>
          <p:cNvPr id="6" name="テキスト ボックス 5"/>
          <p:cNvSpPr txBox="1"/>
          <p:nvPr/>
        </p:nvSpPr>
        <p:spPr>
          <a:xfrm>
            <a:off x="7633082" y="6192803"/>
            <a:ext cx="3151344" cy="369332"/>
          </a:xfrm>
          <a:prstGeom prst="rect">
            <a:avLst/>
          </a:prstGeom>
          <a:noFill/>
        </p:spPr>
        <p:txBody>
          <a:bodyPr wrap="square" rtlCol="0">
            <a:spAutoFit/>
          </a:bodyPr>
          <a:lstStyle/>
          <a:p>
            <a:r>
              <a:rPr kumimoji="1" lang="ja-JP" altLang="en-US" dirty="0" smtClean="0">
                <a:solidFill>
                  <a:schemeClr val="tx2"/>
                </a:solidFill>
              </a:rPr>
              <a:t>（出所）南島（</a:t>
            </a:r>
            <a:r>
              <a:rPr kumimoji="1" lang="en-US" altLang="ja-JP" dirty="0" smtClean="0">
                <a:solidFill>
                  <a:schemeClr val="tx2"/>
                </a:solidFill>
              </a:rPr>
              <a:t>2020</a:t>
            </a:r>
            <a:r>
              <a:rPr kumimoji="1" lang="ja-JP" altLang="en-US" dirty="0" smtClean="0">
                <a:solidFill>
                  <a:schemeClr val="tx2"/>
                </a:solidFill>
              </a:rPr>
              <a:t>：</a:t>
            </a:r>
            <a:r>
              <a:rPr kumimoji="1" lang="en-US" altLang="ja-JP" dirty="0" smtClean="0">
                <a:solidFill>
                  <a:schemeClr val="tx2"/>
                </a:solidFill>
              </a:rPr>
              <a:t>171</a:t>
            </a:r>
            <a:r>
              <a:rPr kumimoji="1" lang="ja-JP" altLang="en-US" dirty="0" smtClean="0">
                <a:solidFill>
                  <a:schemeClr val="tx2"/>
                </a:solidFill>
              </a:rPr>
              <a:t>）</a:t>
            </a:r>
            <a:endParaRPr kumimoji="1" lang="ja-JP" altLang="en-US" dirty="0">
              <a:solidFill>
                <a:schemeClr val="tx2"/>
              </a:solidFill>
            </a:endParaRPr>
          </a:p>
        </p:txBody>
      </p:sp>
    </p:spTree>
    <p:extLst>
      <p:ext uri="{BB962C8B-B14F-4D97-AF65-F5344CB8AC3E}">
        <p14:creationId xmlns:p14="http://schemas.microsoft.com/office/powerpoint/2010/main" val="2383392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「ウォーターフォール</a:t>
            </a:r>
            <a:r>
              <a:rPr kumimoji="1" lang="ja-JP" altLang="en-US" smtClean="0"/>
              <a:t>開発」と</a:t>
            </a:r>
            <a:r>
              <a:rPr lang="ja-JP" altLang="en-US" smtClean="0"/>
              <a:t>「</a:t>
            </a:r>
            <a:r>
              <a:rPr lang="ja-JP" altLang="en-US" dirty="0"/>
              <a:t>アジャイル開発」</a:t>
            </a:r>
            <a:endParaRPr kumimoji="1" lang="ja-JP" altLang="en-US" dirty="0"/>
          </a:p>
        </p:txBody>
      </p:sp>
      <p:sp>
        <p:nvSpPr>
          <p:cNvPr id="3" name="コンテンツ プレースホルダー 2"/>
          <p:cNvSpPr>
            <a:spLocks noGrp="1"/>
          </p:cNvSpPr>
          <p:nvPr>
            <p:ph idx="1"/>
          </p:nvPr>
        </p:nvSpPr>
        <p:spPr>
          <a:solidFill>
            <a:schemeClr val="tx2"/>
          </a:solidFill>
        </p:spPr>
        <p:txBody>
          <a:bodyPr/>
          <a:lstStyle/>
          <a:p>
            <a:endParaRPr kumimoji="1" lang="ja-JP" altLang="en-US"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23</a:t>
            </a:fld>
            <a:endParaRPr kumimoji="1" lang="ja-JP" altLang="en-US" dirty="0"/>
          </a:p>
        </p:txBody>
      </p:sp>
      <p:pic>
        <p:nvPicPr>
          <p:cNvPr id="5" name="図 4"/>
          <p:cNvPicPr>
            <a:picLocks noChangeAspect="1"/>
          </p:cNvPicPr>
          <p:nvPr/>
        </p:nvPicPr>
        <p:blipFill>
          <a:blip r:embed="rId2"/>
          <a:stretch>
            <a:fillRect/>
          </a:stretch>
        </p:blipFill>
        <p:spPr>
          <a:xfrm>
            <a:off x="2014454" y="2539990"/>
            <a:ext cx="6911668" cy="2993504"/>
          </a:xfrm>
          <a:prstGeom prst="rect">
            <a:avLst/>
          </a:prstGeom>
        </p:spPr>
      </p:pic>
      <p:sp>
        <p:nvSpPr>
          <p:cNvPr id="6" name="テキスト ボックス 5"/>
          <p:cNvSpPr txBox="1"/>
          <p:nvPr/>
        </p:nvSpPr>
        <p:spPr>
          <a:xfrm>
            <a:off x="9324526" y="6254230"/>
            <a:ext cx="2335056" cy="338554"/>
          </a:xfrm>
          <a:prstGeom prst="rect">
            <a:avLst/>
          </a:prstGeom>
          <a:noFill/>
        </p:spPr>
        <p:txBody>
          <a:bodyPr wrap="square" rtlCol="0">
            <a:spAutoFit/>
          </a:bodyPr>
          <a:lstStyle/>
          <a:p>
            <a:r>
              <a:rPr kumimoji="1" lang="ja-JP" altLang="en-US" sz="1600" dirty="0" smtClean="0">
                <a:solidFill>
                  <a:schemeClr val="tx2"/>
                </a:solidFill>
              </a:rPr>
              <a:t>（出所）杉谷（</a:t>
            </a:r>
            <a:r>
              <a:rPr kumimoji="1" lang="en-US" altLang="ja-JP" sz="1600" dirty="0" smtClean="0">
                <a:solidFill>
                  <a:schemeClr val="tx2"/>
                </a:solidFill>
              </a:rPr>
              <a:t>2023</a:t>
            </a:r>
            <a:r>
              <a:rPr kumimoji="1" lang="ja-JP" altLang="en-US" sz="1600" dirty="0" smtClean="0">
                <a:solidFill>
                  <a:schemeClr val="tx2"/>
                </a:solidFill>
              </a:rPr>
              <a:t>）</a:t>
            </a:r>
            <a:endParaRPr kumimoji="1" lang="ja-JP" altLang="en-US" sz="1600" dirty="0">
              <a:solidFill>
                <a:schemeClr val="tx2"/>
              </a:solidFill>
            </a:endParaRPr>
          </a:p>
        </p:txBody>
      </p:sp>
    </p:spTree>
    <p:extLst>
      <p:ext uri="{BB962C8B-B14F-4D97-AF65-F5344CB8AC3E}">
        <p14:creationId xmlns:p14="http://schemas.microsoft.com/office/powerpoint/2010/main" val="2108587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「アジャイル型政策形成・評価」と</a:t>
            </a:r>
            <a:r>
              <a:rPr kumimoji="1" lang="en-US" altLang="ja-JP" dirty="0" smtClean="0"/>
              <a:t>EBPM</a:t>
            </a:r>
            <a:endParaRPr kumimoji="1" lang="ja-JP" altLang="en-US" dirty="0"/>
          </a:p>
        </p:txBody>
      </p:sp>
      <p:sp>
        <p:nvSpPr>
          <p:cNvPr id="3" name="コンテンツ プレースホルダー 2"/>
          <p:cNvSpPr>
            <a:spLocks noGrp="1"/>
          </p:cNvSpPr>
          <p:nvPr>
            <p:ph idx="1"/>
          </p:nvPr>
        </p:nvSpPr>
        <p:spPr/>
        <p:txBody>
          <a:bodyPr>
            <a:normAutofit/>
          </a:bodyPr>
          <a:lstStyle/>
          <a:p>
            <a:endParaRPr kumimoji="1" lang="en-US" altLang="ja-JP" sz="2800" dirty="0" smtClean="0"/>
          </a:p>
          <a:p>
            <a:r>
              <a:rPr lang="ja-JP" altLang="en-US" sz="2800" dirty="0" smtClean="0"/>
              <a:t>「数字を重視する」以外の繋がりはある？</a:t>
            </a:r>
            <a:endParaRPr lang="en-US" altLang="ja-JP" sz="2800" dirty="0" smtClean="0"/>
          </a:p>
          <a:p>
            <a:endParaRPr kumimoji="1" lang="en-US" altLang="ja-JP" sz="2800" dirty="0"/>
          </a:p>
          <a:p>
            <a:r>
              <a:rPr kumimoji="1" lang="ja-JP" altLang="en-US" sz="2800" dirty="0" smtClean="0"/>
              <a:t>短期的な評価・点検とエビデンスの関係は未解明</a:t>
            </a:r>
            <a:endParaRPr kumimoji="1" lang="en-US" altLang="ja-JP" sz="2800" dirty="0" smtClean="0"/>
          </a:p>
          <a:p>
            <a:endParaRPr lang="en-US" altLang="ja-JP" sz="2800" dirty="0"/>
          </a:p>
          <a:p>
            <a:r>
              <a:rPr kumimoji="1" lang="ja-JP" altLang="en-US" sz="2800" dirty="0" smtClean="0"/>
              <a:t>「フィードバック」の重要性という視点（杉谷</a:t>
            </a:r>
            <a:r>
              <a:rPr kumimoji="1" lang="en-US" altLang="ja-JP" sz="2800" dirty="0" smtClean="0"/>
              <a:t>2021</a:t>
            </a:r>
            <a:r>
              <a:rPr kumimoji="1" lang="ja-JP" altLang="en-US" sz="2800" dirty="0" smtClean="0"/>
              <a:t>）</a:t>
            </a:r>
            <a:endParaRPr kumimoji="1" lang="ja-JP" altLang="en-US" sz="2800"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24</a:t>
            </a:fld>
            <a:endParaRPr kumimoji="1" lang="ja-JP" altLang="en-US" dirty="0"/>
          </a:p>
        </p:txBody>
      </p:sp>
    </p:spTree>
    <p:extLst>
      <p:ext uri="{BB962C8B-B14F-4D97-AF65-F5344CB8AC3E}">
        <p14:creationId xmlns:p14="http://schemas.microsoft.com/office/powerpoint/2010/main" val="3878323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solidFill>
                  <a:schemeClr val="tx2"/>
                </a:solidFill>
              </a:rPr>
              <a:t>結論</a:t>
            </a:r>
            <a:endParaRPr kumimoji="1" lang="ja-JP" altLang="en-US" dirty="0">
              <a:solidFill>
                <a:schemeClr val="tx2"/>
              </a:solidFill>
            </a:endParaRPr>
          </a:p>
        </p:txBody>
      </p:sp>
      <p:sp>
        <p:nvSpPr>
          <p:cNvPr id="3" name="テキスト プレースホルダー 2"/>
          <p:cNvSpPr>
            <a:spLocks noGrp="1"/>
          </p:cNvSpPr>
          <p:nvPr>
            <p:ph type="body" idx="1"/>
          </p:nvPr>
        </p:nvSpPr>
        <p:spPr>
          <a:xfrm>
            <a:off x="439540" y="4232171"/>
            <a:ext cx="9854642" cy="1704017"/>
          </a:xfrm>
        </p:spPr>
        <p:txBody>
          <a:bodyPr/>
          <a:lstStyle/>
          <a:p>
            <a:r>
              <a:rPr lang="ja-JP" altLang="en-US" i="1" dirty="0"/>
              <a:t>「今まさに巨大な過渡期にあることは、おそらく間違いない。しかし、出口はまだ見えない。」</a:t>
            </a:r>
          </a:p>
          <a:p>
            <a:r>
              <a:rPr kumimoji="1" lang="ja-JP" altLang="en-US" i="1" dirty="0" smtClean="0"/>
              <a:t>小野紀明</a:t>
            </a:r>
            <a:endParaRPr kumimoji="1" lang="ja-JP" altLang="en-US" i="1" dirty="0"/>
          </a:p>
        </p:txBody>
      </p:sp>
    </p:spTree>
    <p:extLst>
      <p:ext uri="{BB962C8B-B14F-4D97-AF65-F5344CB8AC3E}">
        <p14:creationId xmlns:p14="http://schemas.microsoft.com/office/powerpoint/2010/main" val="2453140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EBPM</a:t>
            </a:r>
            <a:r>
              <a:rPr kumimoji="1" lang="ja-JP" altLang="en-US" dirty="0" smtClean="0"/>
              <a:t>の新しさ</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endParaRPr kumimoji="1" lang="en-US" altLang="ja-JP" dirty="0" smtClean="0"/>
          </a:p>
          <a:p>
            <a:r>
              <a:rPr kumimoji="1" lang="ja-JP" altLang="en-US" dirty="0" smtClean="0"/>
              <a:t>経済学者たちの本格的な参入</a:t>
            </a:r>
            <a:endParaRPr kumimoji="1" lang="en-US" altLang="ja-JP" dirty="0" smtClean="0"/>
          </a:p>
          <a:p>
            <a:pPr marL="0" indent="0">
              <a:buNone/>
            </a:pPr>
            <a:r>
              <a:rPr lang="ja-JP" altLang="en-US" dirty="0" smtClean="0"/>
              <a:t>→マクロ経済政策以外の政策案に関する提言は画期的</a:t>
            </a:r>
            <a:endParaRPr lang="en-US" altLang="ja-JP" dirty="0" smtClean="0"/>
          </a:p>
          <a:p>
            <a:pPr marL="0" indent="0">
              <a:buNone/>
            </a:pPr>
            <a:endParaRPr lang="en-US" altLang="ja-JP" dirty="0" smtClean="0"/>
          </a:p>
          <a:p>
            <a:r>
              <a:rPr kumimoji="1" lang="ja-JP" altLang="en-US" dirty="0" smtClean="0"/>
              <a:t>科学哲学や教育学、医学といった諸学問の参入</a:t>
            </a:r>
            <a:endParaRPr kumimoji="1" lang="en-US" altLang="ja-JP" dirty="0" smtClean="0"/>
          </a:p>
          <a:p>
            <a:pPr marL="0" indent="0">
              <a:buNone/>
            </a:pPr>
            <a:r>
              <a:rPr lang="ja-JP" altLang="en-US" dirty="0" smtClean="0"/>
              <a:t>→これまでの政策論争とは一線を画した多様性</a:t>
            </a:r>
            <a:endParaRPr lang="en-US" altLang="ja-JP" dirty="0" smtClean="0"/>
          </a:p>
          <a:p>
            <a:pPr marL="0" indent="0">
              <a:buNone/>
            </a:pPr>
            <a:endParaRPr lang="en-US" altLang="ja-JP" dirty="0" smtClean="0"/>
          </a:p>
          <a:p>
            <a:r>
              <a:rPr kumimoji="1" lang="ja-JP" altLang="en-US" dirty="0" smtClean="0"/>
              <a:t>方法論の劇的な進展と政策に関する思想の更新</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26</a:t>
            </a:fld>
            <a:endParaRPr kumimoji="1" lang="ja-JP" altLang="en-US" dirty="0"/>
          </a:p>
        </p:txBody>
      </p:sp>
    </p:spTree>
    <p:extLst>
      <p:ext uri="{BB962C8B-B14F-4D97-AF65-F5344CB8AC3E}">
        <p14:creationId xmlns:p14="http://schemas.microsoft.com/office/powerpoint/2010/main" val="3862680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EBPM</a:t>
            </a:r>
            <a:r>
              <a:rPr kumimoji="1" lang="ja-JP" altLang="en-US" dirty="0" smtClean="0"/>
              <a:t>の古さ</a:t>
            </a:r>
            <a:endParaRPr kumimoji="1" lang="ja-JP" altLang="en-US" dirty="0"/>
          </a:p>
        </p:txBody>
      </p:sp>
      <p:sp>
        <p:nvSpPr>
          <p:cNvPr id="3" name="コンテンツ プレースホルダー 2"/>
          <p:cNvSpPr>
            <a:spLocks noGrp="1"/>
          </p:cNvSpPr>
          <p:nvPr>
            <p:ph idx="1"/>
          </p:nvPr>
        </p:nvSpPr>
        <p:spPr/>
        <p:txBody>
          <a:bodyPr>
            <a:normAutofit fontScale="92500" lnSpcReduction="10000"/>
          </a:bodyPr>
          <a:lstStyle/>
          <a:p>
            <a:endParaRPr kumimoji="1" lang="en-US" altLang="ja-JP" dirty="0" smtClean="0"/>
          </a:p>
          <a:p>
            <a:r>
              <a:rPr lang="ja-JP" altLang="en-US" dirty="0" smtClean="0"/>
              <a:t>「適切な知識の政策への活用」</a:t>
            </a:r>
            <a:endParaRPr lang="en-US" altLang="ja-JP" dirty="0" smtClean="0"/>
          </a:p>
          <a:p>
            <a:pPr marL="0" indent="0">
              <a:buNone/>
            </a:pPr>
            <a:r>
              <a:rPr kumimoji="1" lang="ja-JP" altLang="en-US" dirty="0" smtClean="0"/>
              <a:t>→成功例も失敗例も盛りだくさん</a:t>
            </a:r>
            <a:endParaRPr kumimoji="1" lang="en-US" altLang="ja-JP" dirty="0" smtClean="0"/>
          </a:p>
          <a:p>
            <a:pPr marL="0" indent="0">
              <a:buNone/>
            </a:pPr>
            <a:endParaRPr kumimoji="1" lang="en-US" altLang="ja-JP" dirty="0" smtClean="0"/>
          </a:p>
          <a:p>
            <a:r>
              <a:rPr lang="ja-JP" altLang="en-US" dirty="0" smtClean="0"/>
              <a:t>「学位をもった公務員を増やそう」</a:t>
            </a:r>
            <a:endParaRPr lang="en-US" altLang="ja-JP" dirty="0"/>
          </a:p>
          <a:p>
            <a:pPr marL="0" indent="0">
              <a:buNone/>
            </a:pPr>
            <a:r>
              <a:rPr kumimoji="1" lang="ja-JP" altLang="en-US" dirty="0" smtClean="0"/>
              <a:t>→既に試みられており、地方自治体での実践例も多い</a:t>
            </a:r>
            <a:endParaRPr kumimoji="1" lang="en-US" altLang="ja-JP" dirty="0" smtClean="0"/>
          </a:p>
          <a:p>
            <a:pPr marL="0" indent="0">
              <a:buNone/>
            </a:pPr>
            <a:endParaRPr kumimoji="1" lang="en-US" altLang="ja-JP" dirty="0" smtClean="0"/>
          </a:p>
          <a:p>
            <a:r>
              <a:rPr lang="ja-JP" altLang="en-US" dirty="0"/>
              <a:t>直面</a:t>
            </a:r>
            <a:r>
              <a:rPr lang="ja-JP" altLang="en-US" dirty="0" smtClean="0"/>
              <a:t>する課題も似たものに？</a:t>
            </a:r>
            <a:endParaRPr lang="en-US" altLang="ja-JP" dirty="0" smtClean="0"/>
          </a:p>
          <a:p>
            <a:pPr marL="0" indent="0">
              <a:buNone/>
            </a:pPr>
            <a:r>
              <a:rPr kumimoji="1" lang="ja-JP" altLang="en-US" dirty="0" smtClean="0"/>
              <a:t>→既存の取組みを振り返り、その成否から学ばなければならない</a:t>
            </a:r>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27</a:t>
            </a:fld>
            <a:endParaRPr kumimoji="1" lang="ja-JP" altLang="en-US" dirty="0"/>
          </a:p>
        </p:txBody>
      </p:sp>
    </p:spTree>
    <p:extLst>
      <p:ext uri="{BB962C8B-B14F-4D97-AF65-F5344CB8AC3E}">
        <p14:creationId xmlns:p14="http://schemas.microsoft.com/office/powerpoint/2010/main" val="7592854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EBPM</a:t>
            </a:r>
            <a:r>
              <a:rPr kumimoji="1" lang="ja-JP" altLang="en-US" dirty="0" smtClean="0"/>
              <a:t>の今後の展望</a:t>
            </a:r>
            <a:endParaRPr kumimoji="1" lang="ja-JP" altLang="en-US" dirty="0"/>
          </a:p>
        </p:txBody>
      </p:sp>
      <p:sp>
        <p:nvSpPr>
          <p:cNvPr id="3" name="コンテンツ プレースホルダー 2"/>
          <p:cNvSpPr>
            <a:spLocks noGrp="1"/>
          </p:cNvSpPr>
          <p:nvPr>
            <p:ph idx="1"/>
          </p:nvPr>
        </p:nvSpPr>
        <p:spPr>
          <a:xfrm>
            <a:off x="680321" y="2336872"/>
            <a:ext cx="9613861" cy="3808837"/>
          </a:xfrm>
        </p:spPr>
        <p:txBody>
          <a:bodyPr/>
          <a:lstStyle/>
          <a:p>
            <a:endParaRPr kumimoji="1" lang="en-US" altLang="ja-JP" dirty="0" smtClean="0"/>
          </a:p>
          <a:p>
            <a:r>
              <a:rPr lang="ja-JP" altLang="en-US" dirty="0" smtClean="0"/>
              <a:t>「理想的」な</a:t>
            </a:r>
            <a:r>
              <a:rPr lang="en-US" altLang="ja-JP" dirty="0" smtClean="0"/>
              <a:t>EBPM</a:t>
            </a:r>
            <a:r>
              <a:rPr lang="ja-JP" altLang="en-US" dirty="0" smtClean="0"/>
              <a:t>と現状の間の埋めがたいギャップ</a:t>
            </a:r>
            <a:endParaRPr lang="en-US" altLang="ja-JP" dirty="0" smtClean="0"/>
          </a:p>
          <a:p>
            <a:endParaRPr kumimoji="1" lang="en-US" altLang="ja-JP" dirty="0"/>
          </a:p>
          <a:p>
            <a:r>
              <a:rPr lang="ja-JP" altLang="en-US" dirty="0" smtClean="0"/>
              <a:t>結局、これまでの流行で終わる？</a:t>
            </a:r>
            <a:endParaRPr lang="en-US" altLang="ja-JP" dirty="0" smtClean="0"/>
          </a:p>
          <a:p>
            <a:pPr marL="0" indent="0">
              <a:buNone/>
            </a:pPr>
            <a:r>
              <a:rPr lang="ja-JP" altLang="en-US" dirty="0" smtClean="0"/>
              <a:t>→幅広い分野の研究者との協働による議論の活性化が不可欠</a:t>
            </a:r>
            <a:endParaRPr lang="en-US" altLang="ja-JP" dirty="0" smtClean="0"/>
          </a:p>
          <a:p>
            <a:pPr marL="0" indent="0">
              <a:buNone/>
            </a:pPr>
            <a:endParaRPr kumimoji="1" lang="en-US" altLang="ja-JP" dirty="0"/>
          </a:p>
          <a:p>
            <a:r>
              <a:rPr kumimoji="1" lang="ja-JP" altLang="en-US" dirty="0" smtClean="0"/>
              <a:t>小さな成功体験の積み重ねが必要</a:t>
            </a:r>
            <a:endParaRPr kumimoji="1" lang="en-US" altLang="ja-JP" dirty="0" smtClean="0"/>
          </a:p>
          <a:p>
            <a:pPr marL="0" indent="0">
              <a:buNone/>
            </a:pPr>
            <a:r>
              <a:rPr lang="ja-JP" altLang="en-US" dirty="0" smtClean="0"/>
              <a:t>→同時に過去の取組みや教訓を忘れない</a:t>
            </a:r>
            <a:endParaRPr kumimoji="1" lang="ja-JP" altLang="en-US" dirty="0"/>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28</a:t>
            </a:fld>
            <a:endParaRPr kumimoji="1" lang="ja-JP" altLang="en-US" dirty="0"/>
          </a:p>
        </p:txBody>
      </p:sp>
    </p:spTree>
    <p:extLst>
      <p:ext uri="{BB962C8B-B14F-4D97-AF65-F5344CB8AC3E}">
        <p14:creationId xmlns:p14="http://schemas.microsoft.com/office/powerpoint/2010/main" val="2691667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参考文献</a:t>
            </a:r>
            <a:endParaRPr kumimoji="1" lang="ja-JP" altLang="en-US" dirty="0"/>
          </a:p>
        </p:txBody>
      </p:sp>
      <p:sp>
        <p:nvSpPr>
          <p:cNvPr id="3" name="コンテンツ プレースホルダー 2"/>
          <p:cNvSpPr>
            <a:spLocks noGrp="1"/>
          </p:cNvSpPr>
          <p:nvPr>
            <p:ph idx="1"/>
          </p:nvPr>
        </p:nvSpPr>
        <p:spPr>
          <a:xfrm>
            <a:off x="364975" y="1954382"/>
            <a:ext cx="11345625" cy="4944824"/>
          </a:xfrm>
        </p:spPr>
        <p:txBody>
          <a:bodyPr>
            <a:normAutofit fontScale="70000" lnSpcReduction="20000"/>
          </a:bodyPr>
          <a:lstStyle/>
          <a:p>
            <a:r>
              <a:rPr lang="ja-JP" altLang="en-US" sz="1800" dirty="0"/>
              <a:t>足立幸男（</a:t>
            </a:r>
            <a:r>
              <a:rPr lang="en-US" altLang="ja-JP" sz="1800" dirty="0"/>
              <a:t>2016</a:t>
            </a:r>
            <a:r>
              <a:rPr lang="ja-JP" altLang="en-US" sz="1800" dirty="0"/>
              <a:t>）「わが国の政策分析の何が問題であるのか」</a:t>
            </a:r>
            <a:r>
              <a:rPr lang="en-US" altLang="ja-JP" sz="1800" dirty="0"/>
              <a:t>『</a:t>
            </a:r>
            <a:r>
              <a:rPr lang="ja-JP" altLang="en-US" sz="1800" dirty="0"/>
              <a:t>産大法学</a:t>
            </a:r>
            <a:r>
              <a:rPr lang="en-US" altLang="ja-JP" sz="1800" dirty="0"/>
              <a:t>』</a:t>
            </a:r>
            <a:r>
              <a:rPr lang="en-US" altLang="ja-JP" sz="1800" dirty="0" smtClean="0"/>
              <a:t>51(1)1-26</a:t>
            </a:r>
          </a:p>
          <a:p>
            <a:r>
              <a:rPr lang="ja-JP" altLang="en-US" sz="1800" dirty="0" smtClean="0"/>
              <a:t>上山信一（</a:t>
            </a:r>
            <a:r>
              <a:rPr lang="en-US" altLang="ja-JP" sz="1800" dirty="0" smtClean="0"/>
              <a:t>2002</a:t>
            </a:r>
            <a:r>
              <a:rPr lang="ja-JP" altLang="en-US" sz="1800" dirty="0" smtClean="0"/>
              <a:t>）</a:t>
            </a:r>
            <a:r>
              <a:rPr lang="en-US" altLang="ja-JP" sz="1800" dirty="0" smtClean="0"/>
              <a:t>『</a:t>
            </a:r>
            <a:r>
              <a:rPr lang="ja-JP" altLang="en-US" sz="1800" dirty="0" smtClean="0"/>
              <a:t>日本の行政評価：総括と展望</a:t>
            </a:r>
            <a:r>
              <a:rPr lang="en-US" altLang="ja-JP" sz="1800" dirty="0" smtClean="0"/>
              <a:t>』</a:t>
            </a:r>
            <a:r>
              <a:rPr lang="ja-JP" altLang="en-US" sz="1800" dirty="0" smtClean="0"/>
              <a:t>第一</a:t>
            </a:r>
            <a:r>
              <a:rPr lang="ja-JP" altLang="en-US" sz="1800" dirty="0" smtClean="0"/>
              <a:t>法規</a:t>
            </a:r>
            <a:endParaRPr lang="en-US" altLang="ja-JP" sz="1800" dirty="0" smtClean="0"/>
          </a:p>
          <a:p>
            <a:r>
              <a:rPr lang="ja-JP" altLang="en-US" sz="1800" dirty="0"/>
              <a:t>小野紀明（</a:t>
            </a:r>
            <a:r>
              <a:rPr lang="en-US" altLang="ja-JP" sz="1800" dirty="0"/>
              <a:t>2015</a:t>
            </a:r>
            <a:r>
              <a:rPr lang="ja-JP" altLang="en-US" sz="1800" dirty="0"/>
              <a:t>）</a:t>
            </a:r>
            <a:r>
              <a:rPr lang="en-US" altLang="ja-JP" sz="1800" dirty="0"/>
              <a:t>『</a:t>
            </a:r>
            <a:r>
              <a:rPr lang="ja-JP" altLang="en-US" sz="1800" dirty="0"/>
              <a:t>西洋政治思想史講義：精神史的考察</a:t>
            </a:r>
            <a:r>
              <a:rPr lang="en-US" altLang="ja-JP" sz="1800" dirty="0"/>
              <a:t>』</a:t>
            </a:r>
            <a:r>
              <a:rPr lang="ja-JP" altLang="en-US" sz="1800" dirty="0"/>
              <a:t>岩波</a:t>
            </a:r>
            <a:r>
              <a:rPr lang="ja-JP" altLang="en-US" sz="1800" dirty="0" smtClean="0"/>
              <a:t>書店</a:t>
            </a:r>
            <a:endParaRPr lang="en-US" altLang="ja-JP" sz="1800" dirty="0" smtClean="0"/>
          </a:p>
          <a:p>
            <a:r>
              <a:rPr lang="ja-JP" altLang="en-US" sz="1800" dirty="0" smtClean="0"/>
              <a:t>小林信一（</a:t>
            </a:r>
            <a:r>
              <a:rPr lang="en-US" altLang="ja-JP" sz="1800" dirty="0" smtClean="0"/>
              <a:t>2018</a:t>
            </a:r>
            <a:r>
              <a:rPr lang="ja-JP" altLang="en-US" sz="1800" dirty="0"/>
              <a:t>）「ポスト真実（</a:t>
            </a:r>
            <a:r>
              <a:rPr lang="en-US" altLang="ja-JP" sz="1800" dirty="0"/>
              <a:t>Post-Truth</a:t>
            </a:r>
            <a:r>
              <a:rPr lang="ja-JP" altLang="en-US" sz="1800" dirty="0"/>
              <a:t>）時代の科学と</a:t>
            </a:r>
            <a:r>
              <a:rPr lang="ja-JP" altLang="en-US" sz="1800" dirty="0" smtClean="0"/>
              <a:t>政治：科学</a:t>
            </a:r>
            <a:r>
              <a:rPr lang="ja-JP" altLang="en-US" sz="1800" dirty="0"/>
              <a:t>の危機，証拠に基づく政策立案，日本の</a:t>
            </a:r>
            <a:r>
              <a:rPr lang="ja-JP" altLang="en-US" sz="1800" dirty="0" smtClean="0"/>
              <a:t>動向」</a:t>
            </a:r>
            <a:r>
              <a:rPr lang="en-US" altLang="ja-JP" sz="1800" dirty="0" smtClean="0"/>
              <a:t>『</a:t>
            </a:r>
            <a:r>
              <a:rPr lang="ja-JP" altLang="en-US" sz="1800" dirty="0" smtClean="0"/>
              <a:t>研究・技術・計画</a:t>
            </a:r>
            <a:r>
              <a:rPr lang="en-US" altLang="ja-JP" sz="1800" dirty="0" smtClean="0"/>
              <a:t>』33(1)39-59</a:t>
            </a:r>
            <a:r>
              <a:rPr lang="ja-JP" altLang="en-US" sz="1800" dirty="0" smtClean="0"/>
              <a:t>頁</a:t>
            </a:r>
            <a:endParaRPr lang="en-US" altLang="ja-JP" sz="1800" dirty="0" smtClean="0"/>
          </a:p>
          <a:p>
            <a:r>
              <a:rPr lang="ja-JP" altLang="en-US" sz="1800" dirty="0" smtClean="0"/>
              <a:t>佐伯啓思</a:t>
            </a:r>
            <a:r>
              <a:rPr lang="ja-JP" altLang="en-US" sz="1800" dirty="0"/>
              <a:t>（</a:t>
            </a:r>
            <a:r>
              <a:rPr lang="en-US" altLang="ja-JP" sz="1800" dirty="0" smtClean="0"/>
              <a:t>1995</a:t>
            </a:r>
            <a:r>
              <a:rPr lang="ja-JP" altLang="en-US" sz="1800" dirty="0" smtClean="0"/>
              <a:t>）</a:t>
            </a:r>
            <a:r>
              <a:rPr lang="en-US" altLang="ja-JP" sz="1800" dirty="0" smtClean="0"/>
              <a:t>『</a:t>
            </a:r>
            <a:r>
              <a:rPr lang="ja-JP" altLang="en-US" sz="1800" dirty="0" smtClean="0"/>
              <a:t>現代社会論：市場社会のイデオロギー</a:t>
            </a:r>
            <a:r>
              <a:rPr lang="en-US" altLang="ja-JP" sz="1800" dirty="0" smtClean="0"/>
              <a:t>』</a:t>
            </a:r>
            <a:r>
              <a:rPr lang="ja-JP" altLang="en-US" sz="1800" dirty="0" smtClean="0"/>
              <a:t>講談社学術文庫</a:t>
            </a:r>
            <a:endParaRPr lang="en-US" altLang="ja-JP" sz="1800" dirty="0" smtClean="0"/>
          </a:p>
          <a:p>
            <a:r>
              <a:rPr lang="ja-JP" altLang="en-US" sz="1800" dirty="0" smtClean="0"/>
              <a:t>杉谷和哉（</a:t>
            </a:r>
            <a:r>
              <a:rPr lang="en-US" altLang="ja-JP" sz="1800" dirty="0" smtClean="0"/>
              <a:t>2021</a:t>
            </a:r>
            <a:r>
              <a:rPr lang="ja-JP" altLang="en-US" sz="1800" dirty="0"/>
              <a:t>）「イアン・サンダーソンの</a:t>
            </a:r>
            <a:r>
              <a:rPr lang="en-US" altLang="ja-JP" sz="1800" dirty="0"/>
              <a:t>EBPM</a:t>
            </a:r>
            <a:r>
              <a:rPr lang="ja-JP" altLang="en-US" sz="1800" dirty="0"/>
              <a:t>論 </a:t>
            </a:r>
            <a:r>
              <a:rPr lang="en-US" altLang="ja-JP" sz="1800" dirty="0"/>
              <a:t>: </a:t>
            </a:r>
            <a:r>
              <a:rPr lang="ja-JP" altLang="en-US" sz="1800" dirty="0"/>
              <a:t>その特徴及び意義についての</a:t>
            </a:r>
            <a:r>
              <a:rPr lang="ja-JP" altLang="en-US" sz="1800" dirty="0" smtClean="0"/>
              <a:t>考察」</a:t>
            </a:r>
            <a:r>
              <a:rPr lang="en-US" altLang="ja-JP" sz="1800" dirty="0" smtClean="0"/>
              <a:t>『</a:t>
            </a:r>
            <a:r>
              <a:rPr lang="ja-JP" altLang="en-US" sz="1800" dirty="0" smtClean="0"/>
              <a:t>政策情報学会誌</a:t>
            </a:r>
            <a:r>
              <a:rPr lang="en-US" altLang="ja-JP" sz="1800" dirty="0" smtClean="0"/>
              <a:t>』15(1)5-12</a:t>
            </a:r>
          </a:p>
          <a:p>
            <a:r>
              <a:rPr lang="ja-JP" altLang="en-US" sz="1800" dirty="0" smtClean="0"/>
              <a:t>杉谷</a:t>
            </a:r>
            <a:r>
              <a:rPr lang="ja-JP" altLang="en-US" sz="1800" dirty="0"/>
              <a:t>和</a:t>
            </a:r>
            <a:r>
              <a:rPr lang="ja-JP" altLang="en-US" sz="1800" dirty="0" smtClean="0"/>
              <a:t>哉（</a:t>
            </a:r>
            <a:r>
              <a:rPr lang="en-US" altLang="ja-JP" sz="1800" dirty="0" smtClean="0"/>
              <a:t>2022</a:t>
            </a:r>
            <a:r>
              <a:rPr lang="ja-JP" altLang="en-US" sz="1800" dirty="0" smtClean="0"/>
              <a:t>）</a:t>
            </a:r>
            <a:r>
              <a:rPr lang="en-US" altLang="ja-JP" sz="1800" dirty="0" smtClean="0"/>
              <a:t>『</a:t>
            </a:r>
            <a:r>
              <a:rPr lang="ja-JP" altLang="en-US" sz="1800" dirty="0" smtClean="0"/>
              <a:t>政策にエビデンスは必要なのか：</a:t>
            </a:r>
            <a:r>
              <a:rPr lang="en-US" altLang="ja-JP" sz="1800" dirty="0" smtClean="0"/>
              <a:t>EBPM</a:t>
            </a:r>
            <a:r>
              <a:rPr lang="ja-JP" altLang="en-US" sz="1800" dirty="0" smtClean="0"/>
              <a:t>と政治のあいだ</a:t>
            </a:r>
            <a:r>
              <a:rPr lang="en-US" altLang="ja-JP" sz="1800" dirty="0" smtClean="0"/>
              <a:t>』</a:t>
            </a:r>
            <a:r>
              <a:rPr lang="ja-JP" altLang="en-US" sz="1800" dirty="0" smtClean="0"/>
              <a:t>ミネルヴァ書房</a:t>
            </a:r>
            <a:endParaRPr lang="en-US" altLang="ja-JP" sz="1800" dirty="0" smtClean="0"/>
          </a:p>
          <a:p>
            <a:r>
              <a:rPr lang="ja-JP" altLang="en-US" sz="1800" dirty="0" smtClean="0"/>
              <a:t>杉谷</a:t>
            </a:r>
            <a:r>
              <a:rPr lang="ja-JP" altLang="en-US" sz="1800" dirty="0"/>
              <a:t>和</a:t>
            </a:r>
            <a:r>
              <a:rPr lang="ja-JP" altLang="en-US" sz="1800" dirty="0" smtClean="0"/>
              <a:t>哉（</a:t>
            </a:r>
            <a:r>
              <a:rPr lang="en-US" altLang="ja-JP" sz="1800" dirty="0" smtClean="0"/>
              <a:t>2023</a:t>
            </a:r>
            <a:r>
              <a:rPr lang="ja-JP" altLang="en-US" sz="1800" dirty="0" smtClean="0"/>
              <a:t>）「転換期における行政事業レビューの実相と課題：</a:t>
            </a:r>
            <a:r>
              <a:rPr lang="en-US" altLang="ja-JP" sz="1800" dirty="0" smtClean="0"/>
              <a:t>EBPM</a:t>
            </a:r>
            <a:r>
              <a:rPr lang="ja-JP" altLang="en-US" sz="1800" dirty="0" smtClean="0"/>
              <a:t>と</a:t>
            </a:r>
            <a:r>
              <a:rPr lang="en-US" altLang="ja-JP" sz="1800" dirty="0" smtClean="0"/>
              <a:t>『</a:t>
            </a:r>
            <a:r>
              <a:rPr lang="ja-JP" altLang="en-US" sz="1800" dirty="0" smtClean="0"/>
              <a:t>アジャイル型政策形成・評価</a:t>
            </a:r>
            <a:r>
              <a:rPr lang="en-US" altLang="ja-JP" sz="1800" dirty="0" smtClean="0"/>
              <a:t>』</a:t>
            </a:r>
            <a:r>
              <a:rPr lang="ja-JP" altLang="en-US" sz="1800" dirty="0" smtClean="0"/>
              <a:t>」</a:t>
            </a:r>
            <a:r>
              <a:rPr lang="en-US" altLang="ja-JP" sz="1800" dirty="0" smtClean="0"/>
              <a:t>『</a:t>
            </a:r>
            <a:r>
              <a:rPr lang="ja-JP" altLang="en-US" sz="1800" dirty="0" smtClean="0"/>
              <a:t>日本評価研究</a:t>
            </a:r>
            <a:r>
              <a:rPr lang="en-US" altLang="ja-JP" sz="1800" dirty="0" smtClean="0"/>
              <a:t>』23(1)</a:t>
            </a:r>
            <a:r>
              <a:rPr lang="ja-JP" altLang="en-US" sz="1800" dirty="0" smtClean="0"/>
              <a:t>（掲載予定）</a:t>
            </a:r>
            <a:endParaRPr lang="en-US" altLang="ja-JP" sz="1800" dirty="0" smtClean="0"/>
          </a:p>
          <a:p>
            <a:r>
              <a:rPr lang="ja-JP" altLang="en-US" sz="1800" dirty="0" smtClean="0"/>
              <a:t>南島和久（</a:t>
            </a:r>
            <a:r>
              <a:rPr lang="en-US" altLang="ja-JP" sz="1800" dirty="0" smtClean="0"/>
              <a:t>2020</a:t>
            </a:r>
            <a:r>
              <a:rPr lang="ja-JP" altLang="en-US" sz="1800" dirty="0" smtClean="0"/>
              <a:t>）</a:t>
            </a:r>
            <a:r>
              <a:rPr lang="en-US" altLang="ja-JP" sz="1800" dirty="0" smtClean="0"/>
              <a:t>『</a:t>
            </a:r>
            <a:r>
              <a:rPr lang="ja-JP" altLang="en-US" sz="1800" dirty="0" smtClean="0"/>
              <a:t>政策評価の行政学：制度運用の理論と分析</a:t>
            </a:r>
            <a:r>
              <a:rPr lang="en-US" altLang="ja-JP" sz="1800" dirty="0" smtClean="0"/>
              <a:t>』</a:t>
            </a:r>
            <a:r>
              <a:rPr lang="ja-JP" altLang="en-US" sz="1800" dirty="0" smtClean="0"/>
              <a:t>晃洋書房</a:t>
            </a:r>
            <a:endParaRPr lang="en-US" altLang="ja-JP" sz="1800" dirty="0" smtClean="0"/>
          </a:p>
          <a:p>
            <a:r>
              <a:rPr lang="ja-JP" altLang="en-US" sz="1800" dirty="0" smtClean="0"/>
              <a:t>林岳彦</a:t>
            </a:r>
            <a:r>
              <a:rPr lang="ja-JP" altLang="en-US" sz="1800" dirty="0"/>
              <a:t>（</a:t>
            </a:r>
            <a:r>
              <a:rPr lang="en-US" altLang="ja-JP" sz="1800" dirty="0"/>
              <a:t>2023</a:t>
            </a:r>
            <a:r>
              <a:rPr lang="ja-JP" altLang="en-US" sz="1800" dirty="0"/>
              <a:t>）「</a:t>
            </a:r>
            <a:r>
              <a:rPr lang="en-US" altLang="ja-JP" sz="1800" dirty="0"/>
              <a:t>Evidence-Based Practice</a:t>
            </a:r>
            <a:r>
              <a:rPr lang="ja-JP" altLang="en-US" sz="1800" dirty="0"/>
              <a:t>にとって</a:t>
            </a:r>
            <a:r>
              <a:rPr lang="en-US" altLang="ja-JP" sz="1800" dirty="0"/>
              <a:t>『</a:t>
            </a:r>
            <a:r>
              <a:rPr lang="ja-JP" altLang="en-US" sz="1800" dirty="0"/>
              <a:t>良いエビデンス</a:t>
            </a:r>
            <a:r>
              <a:rPr lang="en-US" altLang="ja-JP" sz="1800" dirty="0"/>
              <a:t>』</a:t>
            </a:r>
            <a:r>
              <a:rPr lang="ja-JP" altLang="en-US" sz="1800" dirty="0"/>
              <a:t>とは何か：統計的因果推論と質的知見の関係を掘り下げる」井頭昌彦編</a:t>
            </a:r>
            <a:r>
              <a:rPr lang="en-US" altLang="ja-JP" sz="1800" dirty="0"/>
              <a:t>『</a:t>
            </a:r>
            <a:r>
              <a:rPr lang="ja-JP" altLang="en-US" sz="1800" dirty="0"/>
              <a:t>質的研究アプローチの再検討：人文・社会科学から</a:t>
            </a:r>
            <a:r>
              <a:rPr lang="en-US" altLang="ja-JP" sz="1800" dirty="0"/>
              <a:t>EBPs</a:t>
            </a:r>
            <a:r>
              <a:rPr lang="ja-JP" altLang="en-US" sz="1800" dirty="0"/>
              <a:t>まで</a:t>
            </a:r>
            <a:r>
              <a:rPr lang="en-US" altLang="ja-JP" sz="1800" dirty="0"/>
              <a:t>』</a:t>
            </a:r>
            <a:r>
              <a:rPr lang="ja-JP" altLang="en-US" sz="1800" dirty="0"/>
              <a:t>勁草</a:t>
            </a:r>
            <a:r>
              <a:rPr lang="ja-JP" altLang="en-US" sz="1800" dirty="0" smtClean="0"/>
              <a:t>書房</a:t>
            </a:r>
            <a:endParaRPr lang="en-US" altLang="ja-JP" sz="1800" dirty="0" smtClean="0"/>
          </a:p>
          <a:p>
            <a:r>
              <a:rPr lang="ja-JP" altLang="en-US" sz="1800" dirty="0" smtClean="0"/>
              <a:t>ポリット、</a:t>
            </a:r>
            <a:r>
              <a:rPr lang="en-US" altLang="ja-JP" sz="1800" dirty="0" smtClean="0"/>
              <a:t>C</a:t>
            </a:r>
            <a:r>
              <a:rPr lang="ja-JP" altLang="en-US" sz="1800" dirty="0" smtClean="0"/>
              <a:t>・ブカールト、</a:t>
            </a:r>
            <a:r>
              <a:rPr lang="en-US" altLang="ja-JP" sz="1800" dirty="0" smtClean="0"/>
              <a:t>G</a:t>
            </a:r>
            <a:r>
              <a:rPr lang="ja-JP" altLang="en-US" sz="1800" dirty="0" smtClean="0"/>
              <a:t>（</a:t>
            </a:r>
            <a:r>
              <a:rPr lang="en-US" altLang="ja-JP" sz="1800" dirty="0" smtClean="0"/>
              <a:t>2021</a:t>
            </a:r>
            <a:r>
              <a:rPr lang="ja-JP" altLang="en-US" sz="1800" dirty="0" smtClean="0"/>
              <a:t>）</a:t>
            </a:r>
            <a:r>
              <a:rPr lang="en-US" altLang="ja-JP" sz="1800" dirty="0" smtClean="0"/>
              <a:t>『</a:t>
            </a:r>
            <a:r>
              <a:rPr lang="ja-JP" altLang="en-US" sz="1800" dirty="0" smtClean="0"/>
              <a:t>行政改革の国際比較：</a:t>
            </a:r>
            <a:r>
              <a:rPr lang="en-US" altLang="ja-JP" sz="1800" dirty="0" smtClean="0"/>
              <a:t>NPM</a:t>
            </a:r>
            <a:r>
              <a:rPr lang="ja-JP" altLang="en-US" sz="1800" dirty="0" smtClean="0"/>
              <a:t>を超えて</a:t>
            </a:r>
            <a:r>
              <a:rPr lang="en-US" altLang="ja-JP" sz="1800" dirty="0" smtClean="0"/>
              <a:t>』</a:t>
            </a:r>
            <a:r>
              <a:rPr lang="ja-JP" altLang="en-US" sz="1800" dirty="0" smtClean="0"/>
              <a:t>（縣公一郎・稲次裕昭監訳）ミネルヴァ</a:t>
            </a:r>
            <a:r>
              <a:rPr lang="ja-JP" altLang="en-US" sz="1800" dirty="0" smtClean="0"/>
              <a:t>書房</a:t>
            </a:r>
            <a:endParaRPr lang="en-US" altLang="ja-JP" sz="1800" dirty="0" smtClean="0"/>
          </a:p>
          <a:p>
            <a:r>
              <a:rPr lang="ja-JP" altLang="en-US" sz="1800" dirty="0" smtClean="0"/>
              <a:t>間宮</a:t>
            </a:r>
            <a:r>
              <a:rPr lang="ja-JP" altLang="en-US" sz="1800" dirty="0"/>
              <a:t>陽</a:t>
            </a:r>
            <a:r>
              <a:rPr lang="ja-JP" altLang="en-US" sz="1800" dirty="0" smtClean="0"/>
              <a:t>介（</a:t>
            </a:r>
            <a:r>
              <a:rPr lang="en-US" altLang="ja-JP" sz="1800" dirty="0" smtClean="0"/>
              <a:t>2014</a:t>
            </a:r>
            <a:r>
              <a:rPr lang="ja-JP" altLang="en-US" sz="1800" dirty="0" smtClean="0"/>
              <a:t>）</a:t>
            </a:r>
            <a:r>
              <a:rPr lang="en-US" altLang="ja-JP" sz="1800" dirty="0" smtClean="0"/>
              <a:t>『</a:t>
            </a:r>
            <a:r>
              <a:rPr lang="ja-JP" altLang="en-US" sz="1800" dirty="0" smtClean="0"/>
              <a:t>丸山眞男を読む</a:t>
            </a:r>
            <a:r>
              <a:rPr lang="en-US" altLang="ja-JP" sz="1800" dirty="0" smtClean="0"/>
              <a:t>』</a:t>
            </a:r>
            <a:r>
              <a:rPr lang="ja-JP" altLang="en-US" sz="1800" dirty="0" smtClean="0"/>
              <a:t>岩波現代文庫</a:t>
            </a:r>
            <a:endParaRPr lang="en-US" altLang="ja-JP" sz="1800" dirty="0" smtClean="0"/>
          </a:p>
          <a:p>
            <a:r>
              <a:rPr lang="ja-JP" altLang="en-US" sz="1800" dirty="0" smtClean="0"/>
              <a:t>山中</a:t>
            </a:r>
            <a:r>
              <a:rPr lang="ja-JP" altLang="en-US" sz="1800" dirty="0"/>
              <a:t>雄次（</a:t>
            </a:r>
            <a:r>
              <a:rPr lang="en-US" altLang="ja-JP" sz="1800" dirty="0"/>
              <a:t>2023</a:t>
            </a:r>
            <a:r>
              <a:rPr lang="ja-JP" altLang="en-US" sz="1800" dirty="0"/>
              <a:t>）</a:t>
            </a:r>
            <a:r>
              <a:rPr lang="en-US" altLang="ja-JP" sz="1800" dirty="0"/>
              <a:t>『NPM</a:t>
            </a:r>
            <a:r>
              <a:rPr lang="ja-JP" altLang="en-US" sz="1800" dirty="0"/>
              <a:t>の導入と変容：地方自治体の</a:t>
            </a:r>
            <a:r>
              <a:rPr lang="en-US" altLang="ja-JP" sz="1800" dirty="0"/>
              <a:t>20</a:t>
            </a:r>
            <a:r>
              <a:rPr lang="ja-JP" altLang="en-US" sz="1800" dirty="0"/>
              <a:t>年</a:t>
            </a:r>
            <a:r>
              <a:rPr lang="en-US" altLang="ja-JP" sz="1800" dirty="0"/>
              <a:t>』</a:t>
            </a:r>
            <a:r>
              <a:rPr lang="ja-JP" altLang="en-US" sz="1800" dirty="0"/>
              <a:t>晃洋書房</a:t>
            </a:r>
          </a:p>
          <a:p>
            <a:r>
              <a:rPr lang="ja-JP" altLang="en-US" sz="1800" dirty="0"/>
              <a:t>山谷清志（</a:t>
            </a:r>
            <a:r>
              <a:rPr lang="en-US" altLang="ja-JP" sz="1800" dirty="0"/>
              <a:t>2002</a:t>
            </a:r>
            <a:r>
              <a:rPr lang="ja-JP" altLang="en-US" sz="1800" dirty="0"/>
              <a:t>）「わが国の政策評価：</a:t>
            </a:r>
            <a:r>
              <a:rPr lang="en-US" altLang="ja-JP" sz="1800" dirty="0"/>
              <a:t>1996</a:t>
            </a:r>
            <a:r>
              <a:rPr lang="ja-JP" altLang="en-US" sz="1800" dirty="0"/>
              <a:t>年から</a:t>
            </a:r>
            <a:r>
              <a:rPr lang="en-US" altLang="ja-JP" sz="1800" dirty="0"/>
              <a:t>2002</a:t>
            </a:r>
            <a:r>
              <a:rPr lang="ja-JP" altLang="en-US" sz="1800" dirty="0"/>
              <a:t>年までのレビュー」</a:t>
            </a:r>
            <a:r>
              <a:rPr lang="en-US" altLang="ja-JP" sz="1800" dirty="0"/>
              <a:t>『</a:t>
            </a:r>
            <a:r>
              <a:rPr lang="ja-JP" altLang="en-US" sz="1800" dirty="0"/>
              <a:t>日本評価研究</a:t>
            </a:r>
            <a:r>
              <a:rPr lang="en-US" altLang="ja-JP" sz="1800" dirty="0"/>
              <a:t>』</a:t>
            </a:r>
            <a:r>
              <a:rPr lang="en-US" altLang="ja-JP" sz="1800" dirty="0" smtClean="0"/>
              <a:t>2(2)3-15</a:t>
            </a:r>
          </a:p>
          <a:p>
            <a:r>
              <a:rPr lang="en-US" altLang="ja-JP" sz="1800" dirty="0" smtClean="0"/>
              <a:t>Newman</a:t>
            </a:r>
            <a:r>
              <a:rPr lang="en-US" altLang="ja-JP" sz="1800" dirty="0"/>
              <a:t>, J. (2022) “Politics, Public Administration, and Evidence-Based Policy”, Ladner, A and Sager, F edit, </a:t>
            </a:r>
            <a:r>
              <a:rPr lang="en-US" altLang="ja-JP" sz="1800" i="1" dirty="0"/>
              <a:t>Handbook on the Politics of Public Administration</a:t>
            </a:r>
            <a:r>
              <a:rPr lang="en-US" altLang="ja-JP" sz="1800" dirty="0"/>
              <a:t>, Edward </a:t>
            </a:r>
            <a:r>
              <a:rPr lang="en-US" altLang="ja-JP" sz="1800" dirty="0" smtClean="0"/>
              <a:t>Elgar.</a:t>
            </a:r>
          </a:p>
          <a:p>
            <a:r>
              <a:rPr lang="en-US" altLang="ja-JP" sz="1800" dirty="0" smtClean="0"/>
              <a:t>Parkhurst, J. (2017) </a:t>
            </a:r>
            <a:r>
              <a:rPr lang="en-US" altLang="ja-JP" sz="1800" i="1" dirty="0" smtClean="0"/>
              <a:t>The Politics </a:t>
            </a:r>
            <a:r>
              <a:rPr lang="en-US" altLang="ja-JP" sz="1800" i="1" dirty="0"/>
              <a:t>of Evidence: From </a:t>
            </a:r>
            <a:r>
              <a:rPr lang="en-US" altLang="ja-JP" sz="1800" i="1" dirty="0" smtClean="0"/>
              <a:t>Evidence-Based Policy </a:t>
            </a:r>
            <a:r>
              <a:rPr lang="en-US" altLang="ja-JP" sz="1800" i="1" dirty="0"/>
              <a:t>to the </a:t>
            </a:r>
            <a:r>
              <a:rPr lang="en-US" altLang="ja-JP" sz="1800" i="1" dirty="0" smtClean="0"/>
              <a:t>Good Governance </a:t>
            </a:r>
            <a:r>
              <a:rPr lang="en-US" altLang="ja-JP" sz="1800" i="1" dirty="0"/>
              <a:t>of </a:t>
            </a:r>
            <a:r>
              <a:rPr lang="en-US" altLang="ja-JP" sz="1800" i="1" dirty="0" smtClean="0"/>
              <a:t>Evidence</a:t>
            </a:r>
            <a:r>
              <a:rPr lang="en-US" altLang="ja-JP" sz="1800" dirty="0" smtClean="0"/>
              <a:t>, Oxford University Press. </a:t>
            </a:r>
          </a:p>
          <a:p>
            <a:r>
              <a:rPr lang="en-US" altLang="ja-JP" sz="1800" dirty="0"/>
              <a:t>Parkhurst, </a:t>
            </a:r>
            <a:r>
              <a:rPr lang="en-US" altLang="ja-JP" sz="1800" dirty="0" smtClean="0"/>
              <a:t>J. </a:t>
            </a:r>
            <a:r>
              <a:rPr lang="en-US" altLang="ja-JP" sz="1800" dirty="0"/>
              <a:t>et al. (2020) “Competing interests, clashing ideas and institutionalizing influence: insights into the political economy of malaria control from seven African countries”, </a:t>
            </a:r>
            <a:r>
              <a:rPr lang="en-US" altLang="ja-JP" sz="1800" i="1" dirty="0"/>
              <a:t>Health Policy and Planning</a:t>
            </a:r>
            <a:r>
              <a:rPr lang="en-US" altLang="ja-JP" sz="1800" dirty="0"/>
              <a:t>, 36(1)35-44. </a:t>
            </a:r>
            <a:endParaRPr lang="en-US" altLang="ja-JP" sz="1800" dirty="0" smtClean="0"/>
          </a:p>
          <a:p>
            <a:endParaRPr lang="en-US" altLang="ja-JP" sz="1800" dirty="0"/>
          </a:p>
          <a:p>
            <a:endParaRPr kumimoji="1" lang="ja-JP" altLang="en-US" dirty="0"/>
          </a:p>
        </p:txBody>
      </p:sp>
      <p:sp>
        <p:nvSpPr>
          <p:cNvPr id="5" name="スライド番号プレースホルダー 4"/>
          <p:cNvSpPr>
            <a:spLocks noGrp="1"/>
          </p:cNvSpPr>
          <p:nvPr>
            <p:ph type="sldNum" sz="quarter" idx="12"/>
          </p:nvPr>
        </p:nvSpPr>
        <p:spPr/>
        <p:txBody>
          <a:bodyPr/>
          <a:lstStyle/>
          <a:p>
            <a:fld id="{38E5C423-6A4C-4391-9833-BF6F56C00201}" type="slidenum">
              <a:rPr kumimoji="1" lang="ja-JP" altLang="en-US" smtClean="0"/>
              <a:pPr/>
              <a:t>29</a:t>
            </a:fld>
            <a:endParaRPr kumimoji="1" lang="ja-JP" altLang="en-US" dirty="0"/>
          </a:p>
        </p:txBody>
      </p:sp>
    </p:spTree>
    <p:extLst>
      <p:ext uri="{BB962C8B-B14F-4D97-AF65-F5344CB8AC3E}">
        <p14:creationId xmlns:p14="http://schemas.microsoft.com/office/powerpoint/2010/main" val="22994262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ご清聴ありがとうございました</a:t>
            </a:r>
            <a:endParaRPr kumimoji="1" lang="ja-JP" altLang="en-US" dirty="0"/>
          </a:p>
        </p:txBody>
      </p:sp>
      <p:sp>
        <p:nvSpPr>
          <p:cNvPr id="3" name="コンテンツ プレースホルダー 2"/>
          <p:cNvSpPr>
            <a:spLocks noGrp="1"/>
          </p:cNvSpPr>
          <p:nvPr>
            <p:ph idx="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38E5C423-6A4C-4391-9833-BF6F56C00201}" type="slidenum">
              <a:rPr kumimoji="1" lang="ja-JP" altLang="en-US" smtClean="0"/>
              <a:pPr/>
              <a:t>30</a:t>
            </a:fld>
            <a:endParaRPr kumimoji="1" lang="ja-JP" altLang="en-US" dirty="0"/>
          </a:p>
        </p:txBody>
      </p:sp>
    </p:spTree>
    <p:extLst>
      <p:ext uri="{BB962C8B-B14F-4D97-AF65-F5344CB8AC3E}">
        <p14:creationId xmlns:p14="http://schemas.microsoft.com/office/powerpoint/2010/main" val="2262021709"/>
      </p:ext>
    </p:extLst>
  </p:cSld>
  <p:clrMapOvr>
    <a:masterClrMapping/>
  </p:clrMapOvr>
</p:sld>
</file>

<file path=ppt/theme/theme1.xml><?xml version="1.0" encoding="utf-8"?>
<a:theme xmlns:a="http://schemas.openxmlformats.org/drawingml/2006/main" name="ベルリン">
  <a:themeElements>
    <a:clrScheme name="ユーザー定義 1">
      <a:dk1>
        <a:srgbClr val="000000"/>
      </a:dk1>
      <a:lt1>
        <a:srgbClr val="000000"/>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ベルリン">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ベルリン">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ベルリン</Template>
  <TotalTime>4883</TotalTime>
  <Words>1957</Words>
  <Application>Microsoft Office PowerPoint</Application>
  <PresentationFormat>ワイド画面</PresentationFormat>
  <Paragraphs>248</Paragraphs>
  <Slides>31</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31</vt:i4>
      </vt:variant>
    </vt:vector>
  </HeadingPairs>
  <TitlesOfParts>
    <vt:vector size="36" baseType="lpstr">
      <vt:lpstr>ＭＳ Ｐゴシック</vt:lpstr>
      <vt:lpstr>游ゴシック</vt:lpstr>
      <vt:lpstr>Arial</vt:lpstr>
      <vt:lpstr>Trebuchet MS</vt:lpstr>
      <vt:lpstr>ベルリン</vt:lpstr>
      <vt:lpstr>政策にエビデンスは必要なのか？</vt:lpstr>
      <vt:lpstr>自己紹介</vt:lpstr>
      <vt:lpstr>最近感じていること</vt:lpstr>
      <vt:lpstr>本日の内容</vt:lpstr>
      <vt:lpstr>本発表の背景</vt:lpstr>
      <vt:lpstr>歴史</vt:lpstr>
      <vt:lpstr>政策評価20年史の現在地としてのEBPM</vt:lpstr>
      <vt:lpstr>自治体政策評価の歩み</vt:lpstr>
      <vt:lpstr>政策評価をめぐる同床異夢</vt:lpstr>
      <vt:lpstr>政策評価とNPM</vt:lpstr>
      <vt:lpstr>「予想外の展開」</vt:lpstr>
      <vt:lpstr>政策評価と業績測定の違い</vt:lpstr>
      <vt:lpstr>「改革理念の潮流」</vt:lpstr>
      <vt:lpstr>政策評価の到達点</vt:lpstr>
      <vt:lpstr>理論</vt:lpstr>
      <vt:lpstr>政治行政二分論だけではなぜ不十分なのか</vt:lpstr>
      <vt:lpstr>「エビデンス」重視の隘路</vt:lpstr>
      <vt:lpstr>J.Parkhurstの「エビデンスのガバナンス」</vt:lpstr>
      <vt:lpstr>エビデンスの多様な側面の吟味の重要性</vt:lpstr>
      <vt:lpstr>エビデンスの多様な側面に着目した研究</vt:lpstr>
      <vt:lpstr>展望</vt:lpstr>
      <vt:lpstr>「アジャイル型政策形成・評価」の二つの源流</vt:lpstr>
      <vt:lpstr>ダンサイアによるコントロールの理念型</vt:lpstr>
      <vt:lpstr>「ウォーターフォール開発」と「アジャイル開発」</vt:lpstr>
      <vt:lpstr>「アジャイル型政策形成・評価」とEBPM</vt:lpstr>
      <vt:lpstr>結論</vt:lpstr>
      <vt:lpstr>EBPMの新しさ</vt:lpstr>
      <vt:lpstr>EBPMの古さ</vt:lpstr>
      <vt:lpstr>EBPMの今後の展望</vt:lpstr>
      <vt:lpstr>参考文献</vt:lpstr>
      <vt:lpstr>ご清聴ありがとうございました</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EBPMの政策学：歴史・理論・展望</dc:title>
  <dc:creator>ipu</dc:creator>
  <cp:lastModifiedBy>ipu</cp:lastModifiedBy>
  <cp:revision>151</cp:revision>
  <dcterms:created xsi:type="dcterms:W3CDTF">2023-04-11T09:23:42Z</dcterms:created>
  <dcterms:modified xsi:type="dcterms:W3CDTF">2023-08-14T05:36:10Z</dcterms:modified>
</cp:coreProperties>
</file>