
<file path=[Content_Types].xml><?xml version="1.0" encoding="utf-8"?>
<Types xmlns="http://schemas.openxmlformats.org/package/2006/content-types">
  <Default Extension="png" ContentType="image/png"/>
  <Default Extension="bin" ContentType="application/vnd.openxmlformats-officedocument.oleObject"/>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drawings/drawing1.xml" ContentType="application/vnd.openxmlformats-officedocument.drawingml.chartshapes+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drawings/drawing2.xml" ContentType="application/vnd.openxmlformats-officedocument.drawingml.chartshapes+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5.xml" ContentType="application/vnd.openxmlformats-officedocument.themeOverride+xml"/>
  <Override PartName="/ppt/drawings/drawing3.xml" ContentType="application/vnd.openxmlformats-officedocument.drawingml.chartshapes+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6.xml" ContentType="application/vnd.openxmlformats-officedocument.themeOverride+xml"/>
  <Override PartName="/ppt/drawings/drawing4.xml" ContentType="application/vnd.openxmlformats-officedocument.drawingml.chartshapes+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7.xml" ContentType="application/vnd.openxmlformats-officedocument.themeOverride+xml"/>
  <Override PartName="/ppt/drawings/drawing5.xml" ContentType="application/vnd.openxmlformats-officedocument.drawingml.chartshapes+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8.xml" ContentType="application/vnd.openxmlformats-officedocument.themeOverride+xml"/>
  <Override PartName="/ppt/drawings/drawing6.xml" ContentType="application/vnd.openxmlformats-officedocument.drawingml.chartshape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74" r:id="rId2"/>
    <p:sldMasterId id="2147483686" r:id="rId3"/>
    <p:sldMasterId id="2147483698" r:id="rId4"/>
  </p:sldMasterIdLst>
  <p:notesMasterIdLst>
    <p:notesMasterId r:id="rId22"/>
  </p:notesMasterIdLst>
  <p:sldIdLst>
    <p:sldId id="315" r:id="rId5"/>
    <p:sldId id="316" r:id="rId6"/>
    <p:sldId id="283" r:id="rId7"/>
    <p:sldId id="284" r:id="rId8"/>
    <p:sldId id="285" r:id="rId9"/>
    <p:sldId id="286" r:id="rId10"/>
    <p:sldId id="317" r:id="rId11"/>
    <p:sldId id="313" r:id="rId12"/>
    <p:sldId id="289" r:id="rId13"/>
    <p:sldId id="290" r:id="rId14"/>
    <p:sldId id="295" r:id="rId15"/>
    <p:sldId id="296" r:id="rId16"/>
    <p:sldId id="297" r:id="rId17"/>
    <p:sldId id="298" r:id="rId18"/>
    <p:sldId id="318" r:id="rId19"/>
    <p:sldId id="277" r:id="rId20"/>
    <p:sldId id="319" r:id="rId21"/>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3C2FF"/>
    <a:srgbClr val="003399"/>
    <a:srgbClr val="003192"/>
    <a:srgbClr val="17375D"/>
    <a:srgbClr val="16355A"/>
    <a:srgbClr val="5F5D63"/>
    <a:srgbClr val="004EEA"/>
    <a:srgbClr val="1228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7" autoAdjust="0"/>
    <p:restoredTop sz="93997" autoAdjust="0"/>
  </p:normalViewPr>
  <p:slideViewPr>
    <p:cSldViewPr snapToGrid="0" snapToObjects="1">
      <p:cViewPr varScale="1">
        <p:scale>
          <a:sx n="107" d="100"/>
          <a:sy n="107" d="100"/>
        </p:scale>
        <p:origin x="630"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xlsx"/></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5" Type="http://schemas.openxmlformats.org/officeDocument/2006/relationships/chartUserShapes" Target="../drawings/drawing1.xml"/><Relationship Id="rId4" Type="http://schemas.openxmlformats.org/officeDocument/2006/relationships/package" Target="../embeddings/Microsoft_Excel_Worksheet1.xlsx"/></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5" Type="http://schemas.openxmlformats.org/officeDocument/2006/relationships/chartUserShapes" Target="../drawings/drawing2.xml"/><Relationship Id="rId4" Type="http://schemas.openxmlformats.org/officeDocument/2006/relationships/package" Target="../embeddings/Microsoft_Excel_Worksheet2.xlsx"/></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5.xml"/><Relationship Id="rId1" Type="http://schemas.microsoft.com/office/2011/relationships/chartStyle" Target="style5.xml"/><Relationship Id="rId5" Type="http://schemas.openxmlformats.org/officeDocument/2006/relationships/chartUserShapes" Target="../drawings/drawing3.xml"/><Relationship Id="rId4" Type="http://schemas.openxmlformats.org/officeDocument/2006/relationships/package" Target="../embeddings/Microsoft_Excel_Worksheet3.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6.xml"/><Relationship Id="rId1" Type="http://schemas.microsoft.com/office/2011/relationships/chartStyle" Target="style6.xml"/><Relationship Id="rId5" Type="http://schemas.openxmlformats.org/officeDocument/2006/relationships/chartUserShapes" Target="../drawings/drawing4.xml"/><Relationship Id="rId4" Type="http://schemas.openxmlformats.org/officeDocument/2006/relationships/package" Target="../embeddings/Microsoft_Excel_Worksheet4.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7.xml"/><Relationship Id="rId1" Type="http://schemas.microsoft.com/office/2011/relationships/chartStyle" Target="style7.xml"/><Relationship Id="rId5" Type="http://schemas.openxmlformats.org/officeDocument/2006/relationships/chartUserShapes" Target="../drawings/drawing5.xml"/><Relationship Id="rId4" Type="http://schemas.openxmlformats.org/officeDocument/2006/relationships/package" Target="../embeddings/Microsoft_Excel_Worksheet5.xlsx"/></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8.xml"/><Relationship Id="rId1" Type="http://schemas.microsoft.com/office/2011/relationships/chartStyle" Target="style8.xml"/><Relationship Id="rId5" Type="http://schemas.openxmlformats.org/officeDocument/2006/relationships/chartUserShapes" Target="../drawings/drawing6.xml"/><Relationship Id="rId4" Type="http://schemas.openxmlformats.org/officeDocument/2006/relationships/package" Target="../embeddings/Microsoft_Excel_Worksheet6.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spPr>
            <a:ln w="28575" cap="rnd">
              <a:solidFill>
                <a:srgbClr val="C00000"/>
              </a:solidFill>
              <a:round/>
            </a:ln>
            <a:effectLst/>
          </c:spPr>
          <c:marker>
            <c:symbol val="circle"/>
            <c:size val="5"/>
            <c:spPr>
              <a:solidFill>
                <a:srgbClr val="C00000"/>
              </a:solidFill>
              <a:ln w="9525">
                <a:solidFill>
                  <a:srgbClr val="C00000"/>
                </a:solidFill>
              </a:ln>
              <a:effectLst/>
            </c:spPr>
          </c:marker>
          <c:dLbls>
            <c:dLbl>
              <c:idx val="11"/>
              <c:layout>
                <c:manualLayout>
                  <c:x val="6.0283293505748823E-3"/>
                  <c:y val="-2.9669588671611596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6829-4065-9393-D30B6950B9F6}"/>
                </c:ext>
              </c:extLst>
            </c:dLbl>
            <c:dLbl>
              <c:idx val="12"/>
              <c:delete val="1"/>
              <c:extLst>
                <c:ext xmlns:c15="http://schemas.microsoft.com/office/drawing/2012/chart" uri="{CE6537A1-D6FC-4f65-9D91-7224C49458BB}"/>
                <c:ext xmlns:c16="http://schemas.microsoft.com/office/drawing/2014/chart" uri="{C3380CC4-5D6E-409C-BE32-E72D297353CC}">
                  <c16:uniqueId val="{00000000-6E34-4567-9725-298101EB7CB9}"/>
                </c:ext>
              </c:extLst>
            </c:dLbl>
            <c:spPr>
              <a:noFill/>
              <a:ln>
                <a:noFill/>
              </a:ln>
              <a:effectLst/>
            </c:spPr>
            <c:txPr>
              <a:bodyPr rot="0" spcFirstLastPara="1" vertOverflow="ellipsis" vert="horz" wrap="square" lIns="38100" tIns="19050" rIns="38100" bIns="19050" anchor="ctr" anchorCtr="1">
                <a:spAutoFit/>
              </a:bodyPr>
              <a:lstStyle/>
              <a:p>
                <a:pPr>
                  <a:defRPr sz="1500" b="1" i="0" u="none" strike="noStrike" kern="1200" baseline="0">
                    <a:solidFill>
                      <a:srgbClr val="C0000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'[DataJobID-2739360_2739360_indchinavietcomp (1).xlsx]in'!$A$94:$A$106</c:f>
              <c:numCache>
                <c:formatCode>General</c:formatCode>
                <c:ptCount val="13"/>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numCache>
            </c:numRef>
          </c:cat>
          <c:val>
            <c:numRef>
              <c:f>'[DataJobID-2739360_2739360_indchinavietcomp (1).xlsx]in'!$B$94:$B$106</c:f>
              <c:numCache>
                <c:formatCode>General</c:formatCode>
                <c:ptCount val="13"/>
                <c:pt idx="0">
                  <c:v>34</c:v>
                </c:pt>
                <c:pt idx="1">
                  <c:v>20</c:v>
                </c:pt>
                <c:pt idx="2">
                  <c:v>56</c:v>
                </c:pt>
                <c:pt idx="3">
                  <c:v>144</c:v>
                </c:pt>
                <c:pt idx="4">
                  <c:v>136</c:v>
                </c:pt>
                <c:pt idx="5">
                  <c:v>242</c:v>
                </c:pt>
                <c:pt idx="6">
                  <c:v>260</c:v>
                </c:pt>
                <c:pt idx="7">
                  <c:v>228</c:v>
                </c:pt>
                <c:pt idx="8">
                  <c:v>705</c:v>
                </c:pt>
                <c:pt idx="9">
                  <c:v>632</c:v>
                </c:pt>
                <c:pt idx="10">
                  <c:v>852</c:v>
                </c:pt>
                <c:pt idx="11">
                  <c:v>1594</c:v>
                </c:pt>
                <c:pt idx="12">
                  <c:v>1568</c:v>
                </c:pt>
              </c:numCache>
            </c:numRef>
          </c:val>
          <c:smooth val="0"/>
          <c:extLst>
            <c:ext xmlns:c16="http://schemas.microsoft.com/office/drawing/2014/chart" uri="{C3380CC4-5D6E-409C-BE32-E72D297353CC}">
              <c16:uniqueId val="{00000000-C268-461A-A72A-F2F2A703E587}"/>
            </c:ext>
          </c:extLst>
        </c:ser>
        <c:dLbls>
          <c:showLegendKey val="0"/>
          <c:showVal val="0"/>
          <c:showCatName val="0"/>
          <c:showSerName val="0"/>
          <c:showPercent val="0"/>
          <c:showBubbleSize val="0"/>
        </c:dLbls>
        <c:marker val="1"/>
        <c:smooth val="0"/>
        <c:axId val="1922355679"/>
        <c:axId val="1922352767"/>
      </c:lineChart>
      <c:dateAx>
        <c:axId val="192235567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n-US"/>
          </a:p>
        </c:txPr>
        <c:crossAx val="1922352767"/>
        <c:crosses val="autoZero"/>
        <c:auto val="0"/>
        <c:lblOffset val="100"/>
        <c:baseTimeUnit val="days"/>
      </c:dateAx>
      <c:valAx>
        <c:axId val="1922352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IN" sz="2000" dirty="0" smtClean="0">
                    <a:solidFill>
                      <a:srgbClr val="C00000"/>
                    </a:solidFill>
                  </a:rPr>
                  <a:t>Total Number of IP Interventions</a:t>
                </a:r>
                <a:endParaRPr lang="en-IN" sz="2000" dirty="0">
                  <a:solidFill>
                    <a:srgbClr val="C00000"/>
                  </a:solidFill>
                </a:endParaRP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n-US"/>
          </a:p>
        </c:txPr>
        <c:crossAx val="1922355679"/>
        <c:crosses val="autoZero"/>
        <c:crossBetween val="between"/>
      </c:valAx>
      <c:spPr>
        <a:noFill/>
        <a:ln>
          <a:noFill/>
        </a:ln>
        <a:effectLst/>
      </c:spPr>
    </c:plotArea>
    <c:plotVisOnly val="1"/>
    <c:dispBlanksAs val="gap"/>
    <c:showDLblsOverMax val="0"/>
  </c:chart>
  <c:spPr>
    <a:solidFill>
      <a:srgbClr val="4F81BD">
        <a:lumMod val="20000"/>
        <a:lumOff val="80000"/>
      </a:srgbClr>
    </a:solid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'prodn dom sale imp exp'!$C$36</c:f>
              <c:strCache>
                <c:ptCount val="1"/>
                <c:pt idx="0">
                  <c:v>Production</c:v>
                </c:pt>
              </c:strCache>
            </c:strRef>
          </c:tx>
          <c:spPr>
            <a:solidFill>
              <a:schemeClr val="accent1"/>
            </a:solidFill>
            <a:ln>
              <a:noFill/>
            </a:ln>
            <a:effectLst/>
          </c:spPr>
          <c:invertIfNegative val="0"/>
          <c:cat>
            <c:strRef>
              <c:f>'prodn dom sale imp exp'!$D$35:$Q$35</c:f>
              <c:strCache>
                <c:ptCount val="14"/>
                <c:pt idx="0">
                  <c:v>2011-12</c:v>
                </c:pt>
                <c:pt idx="1">
                  <c:v>2012-13</c:v>
                </c:pt>
                <c:pt idx="2">
                  <c:v>2013-14</c:v>
                </c:pt>
                <c:pt idx="3">
                  <c:v>2014-15</c:v>
                </c:pt>
                <c:pt idx="4">
                  <c:v>2015-16</c:v>
                </c:pt>
                <c:pt idx="5">
                  <c:v>2016-17</c:v>
                </c:pt>
                <c:pt idx="6">
                  <c:v>2017-18</c:v>
                </c:pt>
                <c:pt idx="7">
                  <c:v>2018-19</c:v>
                </c:pt>
                <c:pt idx="8">
                  <c:v>2019-20</c:v>
                </c:pt>
                <c:pt idx="9">
                  <c:v>2020-21</c:v>
                </c:pt>
                <c:pt idx="10">
                  <c:v>2021-22</c:v>
                </c:pt>
                <c:pt idx="11">
                  <c:v>2022-23</c:v>
                </c:pt>
                <c:pt idx="12">
                  <c:v>2023-24</c:v>
                </c:pt>
                <c:pt idx="13">
                  <c:v>2024-25</c:v>
                </c:pt>
              </c:strCache>
            </c:strRef>
          </c:cat>
          <c:val>
            <c:numRef>
              <c:f>'prodn dom sale imp exp'!$D$36:$Q$36</c:f>
              <c:numCache>
                <c:formatCode>0</c:formatCode>
                <c:ptCount val="14"/>
                <c:pt idx="0">
                  <c:v>8.5</c:v>
                </c:pt>
                <c:pt idx="1">
                  <c:v>8.5</c:v>
                </c:pt>
                <c:pt idx="2">
                  <c:v>4.4000000000000004</c:v>
                </c:pt>
                <c:pt idx="3" formatCode="#,##0">
                  <c:v>3</c:v>
                </c:pt>
                <c:pt idx="4" formatCode="#,##0">
                  <c:v>8</c:v>
                </c:pt>
                <c:pt idx="5" formatCode="#,##0">
                  <c:v>13</c:v>
                </c:pt>
                <c:pt idx="6" formatCode="#,##0">
                  <c:v>20</c:v>
                </c:pt>
                <c:pt idx="7" formatCode="#,##0">
                  <c:v>26</c:v>
                </c:pt>
                <c:pt idx="8" formatCode="#,##0">
                  <c:v>30</c:v>
                </c:pt>
                <c:pt idx="9" formatCode="#,##0">
                  <c:v>30</c:v>
                </c:pt>
                <c:pt idx="10" formatCode="#,##0">
                  <c:v>38</c:v>
                </c:pt>
                <c:pt idx="11" formatCode="#,##0">
                  <c:v>44</c:v>
                </c:pt>
                <c:pt idx="12" formatCode="#,##0">
                  <c:v>51</c:v>
                </c:pt>
                <c:pt idx="13" formatCode="#,##0">
                  <c:v>64</c:v>
                </c:pt>
              </c:numCache>
            </c:numRef>
          </c:val>
          <c:extLst>
            <c:ext xmlns:c16="http://schemas.microsoft.com/office/drawing/2014/chart" uri="{C3380CC4-5D6E-409C-BE32-E72D297353CC}">
              <c16:uniqueId val="{00000000-6C99-4E6C-A6AB-7AEB6984A611}"/>
            </c:ext>
          </c:extLst>
        </c:ser>
        <c:ser>
          <c:idx val="1"/>
          <c:order val="1"/>
          <c:tx>
            <c:strRef>
              <c:f>'prodn dom sale imp exp'!$C$37</c:f>
              <c:strCache>
                <c:ptCount val="1"/>
                <c:pt idx="0">
                  <c:v>Domestic sales</c:v>
                </c:pt>
              </c:strCache>
            </c:strRef>
          </c:tx>
          <c:spPr>
            <a:solidFill>
              <a:srgbClr val="00B050"/>
            </a:solidFill>
            <a:ln>
              <a:noFill/>
            </a:ln>
            <a:effectLst/>
          </c:spPr>
          <c:invertIfNegative val="0"/>
          <c:cat>
            <c:strRef>
              <c:f>'prodn dom sale imp exp'!$D$35:$Q$35</c:f>
              <c:strCache>
                <c:ptCount val="14"/>
                <c:pt idx="0">
                  <c:v>2011-12</c:v>
                </c:pt>
                <c:pt idx="1">
                  <c:v>2012-13</c:v>
                </c:pt>
                <c:pt idx="2">
                  <c:v>2013-14</c:v>
                </c:pt>
                <c:pt idx="3">
                  <c:v>2014-15</c:v>
                </c:pt>
                <c:pt idx="4">
                  <c:v>2015-16</c:v>
                </c:pt>
                <c:pt idx="5">
                  <c:v>2016-17</c:v>
                </c:pt>
                <c:pt idx="6">
                  <c:v>2017-18</c:v>
                </c:pt>
                <c:pt idx="7">
                  <c:v>2018-19</c:v>
                </c:pt>
                <c:pt idx="8">
                  <c:v>2019-20</c:v>
                </c:pt>
                <c:pt idx="9">
                  <c:v>2020-21</c:v>
                </c:pt>
                <c:pt idx="10">
                  <c:v>2021-22</c:v>
                </c:pt>
                <c:pt idx="11">
                  <c:v>2022-23</c:v>
                </c:pt>
                <c:pt idx="12">
                  <c:v>2023-24</c:v>
                </c:pt>
                <c:pt idx="13">
                  <c:v>2024-25</c:v>
                </c:pt>
              </c:strCache>
            </c:strRef>
          </c:cat>
          <c:val>
            <c:numRef>
              <c:f>'prodn dom sale imp exp'!$D$37:$Q$37</c:f>
              <c:numCache>
                <c:formatCode>0</c:formatCode>
                <c:ptCount val="14"/>
                <c:pt idx="0">
                  <c:v>11.58403</c:v>
                </c:pt>
                <c:pt idx="1">
                  <c:v>10.587960000000001</c:v>
                </c:pt>
                <c:pt idx="2">
                  <c:v>8.3735900000000001</c:v>
                </c:pt>
                <c:pt idx="3" formatCode="0.0">
                  <c:v>10.64</c:v>
                </c:pt>
                <c:pt idx="4" formatCode="0.0">
                  <c:v>13.879999999999999</c:v>
                </c:pt>
                <c:pt idx="5" formatCode="0.0">
                  <c:v>16.63</c:v>
                </c:pt>
                <c:pt idx="6" formatCode="0.0">
                  <c:v>23.29</c:v>
                </c:pt>
                <c:pt idx="7" formatCode="0.0">
                  <c:v>25.990000000000002</c:v>
                </c:pt>
                <c:pt idx="8" formatCode="0.0">
                  <c:v>27.2</c:v>
                </c:pt>
                <c:pt idx="9" formatCode="0.0">
                  <c:v>29.1</c:v>
                </c:pt>
                <c:pt idx="10" formatCode="0.0">
                  <c:v>33.700000000000003</c:v>
                </c:pt>
                <c:pt idx="11" formatCode="0.0">
                  <c:v>34.299999999999997</c:v>
                </c:pt>
                <c:pt idx="12" formatCode="0.0">
                  <c:v>36.3461</c:v>
                </c:pt>
                <c:pt idx="13" formatCode="0.0">
                  <c:v>40.298489999999994</c:v>
                </c:pt>
              </c:numCache>
            </c:numRef>
          </c:val>
          <c:extLst>
            <c:ext xmlns:c16="http://schemas.microsoft.com/office/drawing/2014/chart" uri="{C3380CC4-5D6E-409C-BE32-E72D297353CC}">
              <c16:uniqueId val="{00000001-6C99-4E6C-A6AB-7AEB6984A611}"/>
            </c:ext>
          </c:extLst>
        </c:ser>
        <c:dLbls>
          <c:showLegendKey val="0"/>
          <c:showVal val="0"/>
          <c:showCatName val="0"/>
          <c:showSerName val="0"/>
          <c:showPercent val="0"/>
          <c:showBubbleSize val="0"/>
        </c:dLbls>
        <c:gapWidth val="150"/>
        <c:axId val="1922234719"/>
        <c:axId val="1836563887"/>
      </c:barChart>
      <c:lineChart>
        <c:grouping val="standard"/>
        <c:varyColors val="0"/>
        <c:ser>
          <c:idx val="2"/>
          <c:order val="2"/>
          <c:tx>
            <c:strRef>
              <c:f>'prodn dom sale imp exp'!$C$38</c:f>
              <c:strCache>
                <c:ptCount val="1"/>
                <c:pt idx="0">
                  <c:v>Exports </c:v>
                </c:pt>
              </c:strCache>
            </c:strRef>
          </c:tx>
          <c:spPr>
            <a:ln w="38100" cap="rnd">
              <a:solidFill>
                <a:srgbClr val="7030A0"/>
              </a:solidFill>
              <a:round/>
            </a:ln>
            <a:effectLst/>
          </c:spPr>
          <c:marker>
            <c:symbol val="none"/>
          </c:marker>
          <c:cat>
            <c:strRef>
              <c:f>'prodn dom sale imp exp'!$D$35:$Q$35</c:f>
              <c:strCache>
                <c:ptCount val="14"/>
                <c:pt idx="0">
                  <c:v>2011-12</c:v>
                </c:pt>
                <c:pt idx="1">
                  <c:v>2012-13</c:v>
                </c:pt>
                <c:pt idx="2">
                  <c:v>2013-14</c:v>
                </c:pt>
                <c:pt idx="3">
                  <c:v>2014-15</c:v>
                </c:pt>
                <c:pt idx="4">
                  <c:v>2015-16</c:v>
                </c:pt>
                <c:pt idx="5">
                  <c:v>2016-17</c:v>
                </c:pt>
                <c:pt idx="6">
                  <c:v>2017-18</c:v>
                </c:pt>
                <c:pt idx="7">
                  <c:v>2018-19</c:v>
                </c:pt>
                <c:pt idx="8">
                  <c:v>2019-20</c:v>
                </c:pt>
                <c:pt idx="9">
                  <c:v>2020-21</c:v>
                </c:pt>
                <c:pt idx="10">
                  <c:v>2021-22</c:v>
                </c:pt>
                <c:pt idx="11">
                  <c:v>2022-23</c:v>
                </c:pt>
                <c:pt idx="12">
                  <c:v>2023-24</c:v>
                </c:pt>
                <c:pt idx="13">
                  <c:v>2024-25</c:v>
                </c:pt>
              </c:strCache>
            </c:strRef>
          </c:cat>
          <c:val>
            <c:numRef>
              <c:f>'prodn dom sale imp exp'!$D$38:$Q$38</c:f>
              <c:numCache>
                <c:formatCode>0.0</c:formatCode>
                <c:ptCount val="14"/>
                <c:pt idx="0">
                  <c:v>2.7318500000000001</c:v>
                </c:pt>
                <c:pt idx="1">
                  <c:v>2.6575000000000002</c:v>
                </c:pt>
                <c:pt idx="2">
                  <c:v>1.9521300000000001</c:v>
                </c:pt>
                <c:pt idx="3" formatCode="#,##0.00">
                  <c:v>0.26</c:v>
                </c:pt>
                <c:pt idx="4" formatCode="#,##0.00">
                  <c:v>0.22</c:v>
                </c:pt>
                <c:pt idx="5" formatCode="#,##0.00">
                  <c:v>0.17</c:v>
                </c:pt>
                <c:pt idx="6" formatCode="#,##0.00">
                  <c:v>0.21</c:v>
                </c:pt>
                <c:pt idx="7" formatCode="#,##0.00">
                  <c:v>1.61</c:v>
                </c:pt>
                <c:pt idx="8" formatCode="#,##0.00">
                  <c:v>3.8</c:v>
                </c:pt>
                <c:pt idx="9" formatCode="#,##0.00">
                  <c:v>3.1</c:v>
                </c:pt>
                <c:pt idx="10" formatCode="#,##0.00">
                  <c:v>5.8</c:v>
                </c:pt>
                <c:pt idx="11" formatCode="#,##0.00">
                  <c:v>11.1</c:v>
                </c:pt>
                <c:pt idx="12" formatCode="#,##0.0">
                  <c:v>15.583970000000001</c:v>
                </c:pt>
                <c:pt idx="13">
                  <c:v>24.148760000000003</c:v>
                </c:pt>
              </c:numCache>
            </c:numRef>
          </c:val>
          <c:smooth val="0"/>
          <c:extLst>
            <c:ext xmlns:c16="http://schemas.microsoft.com/office/drawing/2014/chart" uri="{C3380CC4-5D6E-409C-BE32-E72D297353CC}">
              <c16:uniqueId val="{00000002-6C99-4E6C-A6AB-7AEB6984A611}"/>
            </c:ext>
          </c:extLst>
        </c:ser>
        <c:ser>
          <c:idx val="3"/>
          <c:order val="3"/>
          <c:tx>
            <c:strRef>
              <c:f>'prodn dom sale imp exp'!$C$39</c:f>
              <c:strCache>
                <c:ptCount val="1"/>
                <c:pt idx="0">
                  <c:v>Imports</c:v>
                </c:pt>
              </c:strCache>
            </c:strRef>
          </c:tx>
          <c:spPr>
            <a:ln w="38100" cap="rnd">
              <a:solidFill>
                <a:srgbClr val="ED4213"/>
              </a:solidFill>
              <a:round/>
            </a:ln>
            <a:effectLst/>
          </c:spPr>
          <c:marker>
            <c:symbol val="none"/>
          </c:marker>
          <c:cat>
            <c:strRef>
              <c:f>'prodn dom sale imp exp'!$D$35:$Q$35</c:f>
              <c:strCache>
                <c:ptCount val="14"/>
                <c:pt idx="0">
                  <c:v>2011-12</c:v>
                </c:pt>
                <c:pt idx="1">
                  <c:v>2012-13</c:v>
                </c:pt>
                <c:pt idx="2">
                  <c:v>2013-14</c:v>
                </c:pt>
                <c:pt idx="3">
                  <c:v>2014-15</c:v>
                </c:pt>
                <c:pt idx="4">
                  <c:v>2015-16</c:v>
                </c:pt>
                <c:pt idx="5">
                  <c:v>2016-17</c:v>
                </c:pt>
                <c:pt idx="6">
                  <c:v>2017-18</c:v>
                </c:pt>
                <c:pt idx="7">
                  <c:v>2018-19</c:v>
                </c:pt>
                <c:pt idx="8">
                  <c:v>2019-20</c:v>
                </c:pt>
                <c:pt idx="9">
                  <c:v>2020-21</c:v>
                </c:pt>
                <c:pt idx="10">
                  <c:v>2021-22</c:v>
                </c:pt>
                <c:pt idx="11">
                  <c:v>2022-23</c:v>
                </c:pt>
                <c:pt idx="12">
                  <c:v>2023-24</c:v>
                </c:pt>
                <c:pt idx="13">
                  <c:v>2024-25</c:v>
                </c:pt>
              </c:strCache>
            </c:strRef>
          </c:cat>
          <c:val>
            <c:numRef>
              <c:f>'prodn dom sale imp exp'!$D$39:$Q$39</c:f>
              <c:numCache>
                <c:formatCode>0</c:formatCode>
                <c:ptCount val="14"/>
                <c:pt idx="0">
                  <c:v>5.8158799999999999</c:v>
                </c:pt>
                <c:pt idx="1">
                  <c:v>4.7454600000000005</c:v>
                </c:pt>
                <c:pt idx="2">
                  <c:v>5.9257200000000001</c:v>
                </c:pt>
                <c:pt idx="3" formatCode="#,##0.0">
                  <c:v>7.9</c:v>
                </c:pt>
                <c:pt idx="4" formatCode="#,##0.0">
                  <c:v>6.1</c:v>
                </c:pt>
                <c:pt idx="5" formatCode="#,##0.0">
                  <c:v>3.8</c:v>
                </c:pt>
                <c:pt idx="6" formatCode="#,##0.0">
                  <c:v>3.5</c:v>
                </c:pt>
                <c:pt idx="7" formatCode="#,##0.0">
                  <c:v>1.6</c:v>
                </c:pt>
                <c:pt idx="8" formatCode="#,##0.0">
                  <c:v>1</c:v>
                </c:pt>
                <c:pt idx="9" formatCode="#,##0.0">
                  <c:v>2.2000000000000002</c:v>
                </c:pt>
                <c:pt idx="10" formatCode="#,##0.0">
                  <c:v>1.5</c:v>
                </c:pt>
                <c:pt idx="11" formatCode="#,##0.0">
                  <c:v>1.4</c:v>
                </c:pt>
                <c:pt idx="12" formatCode="#,##0.00">
                  <c:v>0.93007000000000006</c:v>
                </c:pt>
                <c:pt idx="13" formatCode="#,##0.00">
                  <c:v>0.44724999999999998</c:v>
                </c:pt>
              </c:numCache>
            </c:numRef>
          </c:val>
          <c:smooth val="0"/>
          <c:extLst>
            <c:ext xmlns:c16="http://schemas.microsoft.com/office/drawing/2014/chart" uri="{C3380CC4-5D6E-409C-BE32-E72D297353CC}">
              <c16:uniqueId val="{00000003-6C99-4E6C-A6AB-7AEB6984A611}"/>
            </c:ext>
          </c:extLst>
        </c:ser>
        <c:dLbls>
          <c:showLegendKey val="0"/>
          <c:showVal val="0"/>
          <c:showCatName val="0"/>
          <c:showSerName val="0"/>
          <c:showPercent val="0"/>
          <c:showBubbleSize val="0"/>
        </c:dLbls>
        <c:marker val="1"/>
        <c:smooth val="0"/>
        <c:axId val="1919181231"/>
        <c:axId val="1919184111"/>
      </c:lineChart>
      <c:catAx>
        <c:axId val="192223471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5400000" spcFirstLastPara="1" vertOverflow="ellipsis"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n-US"/>
          </a:p>
        </c:txPr>
        <c:crossAx val="1836563887"/>
        <c:crosses val="autoZero"/>
        <c:auto val="1"/>
        <c:lblAlgn val="ctr"/>
        <c:lblOffset val="100"/>
        <c:noMultiLvlLbl val="0"/>
      </c:catAx>
      <c:valAx>
        <c:axId val="183656388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500" b="0" i="0" u="none" strike="noStrike" kern="1200" baseline="0">
                    <a:solidFill>
                      <a:srgbClr val="FF0000"/>
                    </a:solidFill>
                    <a:latin typeface="+mn-lt"/>
                    <a:ea typeface="+mn-ea"/>
                    <a:cs typeface="+mn-cs"/>
                  </a:defRPr>
                </a:pPr>
                <a:r>
                  <a:rPr lang="en-IN" sz="2000" b="0" i="0" u="none" strike="noStrike" kern="1200" baseline="0" dirty="0">
                    <a:solidFill>
                      <a:srgbClr val="FF0000"/>
                    </a:solidFill>
                  </a:rPr>
                  <a:t>Production and domestic sales in $ </a:t>
                </a:r>
                <a:r>
                  <a:rPr lang="en-IN" sz="2000" b="0" i="0" u="none" strike="noStrike" kern="1200" baseline="0" dirty="0" err="1">
                    <a:solidFill>
                      <a:srgbClr val="FF0000"/>
                    </a:solidFill>
                  </a:rPr>
                  <a:t>Bn</a:t>
                </a:r>
                <a:endParaRPr lang="en-IN" sz="2000" b="0" i="0" u="none" strike="noStrike" kern="1200" baseline="0" dirty="0">
                  <a:solidFill>
                    <a:srgbClr val="FF0000"/>
                  </a:solidFill>
                </a:endParaRPr>
              </a:p>
            </c:rich>
          </c:tx>
          <c:layout/>
          <c:overlay val="0"/>
          <c:spPr>
            <a:noFill/>
            <a:ln>
              <a:noFill/>
            </a:ln>
            <a:effectLst/>
          </c:spPr>
          <c:txPr>
            <a:bodyPr rot="-5400000" spcFirstLastPara="1" vertOverflow="ellipsis" vert="horz" wrap="square" anchor="ctr" anchorCtr="1"/>
            <a:lstStyle/>
            <a:p>
              <a:pPr>
                <a:defRPr sz="1500" b="0" i="0" u="none" strike="noStrike" kern="1200" baseline="0">
                  <a:solidFill>
                    <a:srgbClr val="FF0000"/>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n-US"/>
          </a:p>
        </c:txPr>
        <c:crossAx val="1922234719"/>
        <c:crosses val="autoZero"/>
        <c:crossBetween val="between"/>
      </c:valAx>
      <c:valAx>
        <c:axId val="1919184111"/>
        <c:scaling>
          <c:orientation val="minMax"/>
        </c:scaling>
        <c:delete val="0"/>
        <c:axPos val="r"/>
        <c:title>
          <c:tx>
            <c:rich>
              <a:bodyPr rot="-5400000" spcFirstLastPara="1" vertOverflow="ellipsis" vert="horz" wrap="square" anchor="ctr" anchorCtr="1"/>
              <a:lstStyle/>
              <a:p>
                <a:pPr>
                  <a:defRPr sz="1500" b="0" i="0" u="none" strike="noStrike" kern="1200" baseline="0">
                    <a:solidFill>
                      <a:srgbClr val="FF0000"/>
                    </a:solidFill>
                    <a:latin typeface="+mn-lt"/>
                    <a:ea typeface="+mn-ea"/>
                    <a:cs typeface="+mn-cs"/>
                  </a:defRPr>
                </a:pPr>
                <a:r>
                  <a:rPr lang="en-IN" sz="2000" b="0" i="0" u="none" strike="noStrike" kern="1200" baseline="0" dirty="0">
                    <a:solidFill>
                      <a:srgbClr val="FF0000"/>
                    </a:solidFill>
                  </a:rPr>
                  <a:t>Imports and exports in $ </a:t>
                </a:r>
                <a:r>
                  <a:rPr lang="en-IN" sz="2000" b="0" i="0" u="none" strike="noStrike" kern="1200" baseline="0" dirty="0" err="1">
                    <a:solidFill>
                      <a:srgbClr val="FF0000"/>
                    </a:solidFill>
                  </a:rPr>
                  <a:t>Bn</a:t>
                </a:r>
                <a:endParaRPr lang="en-IN" sz="2000" b="0" i="0" u="none" strike="noStrike" kern="1200" baseline="0" dirty="0">
                  <a:solidFill>
                    <a:srgbClr val="FF0000"/>
                  </a:solidFill>
                </a:endParaRPr>
              </a:p>
            </c:rich>
          </c:tx>
          <c:layout/>
          <c:overlay val="0"/>
          <c:spPr>
            <a:noFill/>
            <a:ln>
              <a:noFill/>
            </a:ln>
            <a:effectLst/>
          </c:spPr>
          <c:txPr>
            <a:bodyPr rot="-5400000" spcFirstLastPara="1" vertOverflow="ellipsis" vert="horz" wrap="square" anchor="ctr" anchorCtr="1"/>
            <a:lstStyle/>
            <a:p>
              <a:pPr>
                <a:defRPr sz="1500" b="0" i="0" u="none" strike="noStrike" kern="1200" baseline="0">
                  <a:solidFill>
                    <a:srgbClr val="FF0000"/>
                  </a:solidFill>
                  <a:latin typeface="+mn-lt"/>
                  <a:ea typeface="+mn-ea"/>
                  <a:cs typeface="+mn-cs"/>
                </a:defRPr>
              </a:pPr>
              <a:endParaRPr lang="en-US"/>
            </a:p>
          </c:txPr>
        </c:title>
        <c:numFmt formatCode="0.0" sourceLinked="1"/>
        <c:majorTickMark val="out"/>
        <c:minorTickMark val="none"/>
        <c:tickLblPos val="nextTo"/>
        <c:spPr>
          <a:noFill/>
          <a:ln>
            <a:noFill/>
          </a:ln>
          <a:effectLst/>
        </c:spPr>
        <c:txPr>
          <a:bodyPr rot="-6000000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n-US"/>
          </a:p>
        </c:txPr>
        <c:crossAx val="1919181231"/>
        <c:crosses val="max"/>
        <c:crossBetween val="between"/>
      </c:valAx>
      <c:catAx>
        <c:axId val="1919181231"/>
        <c:scaling>
          <c:orientation val="minMax"/>
        </c:scaling>
        <c:delete val="1"/>
        <c:axPos val="b"/>
        <c:numFmt formatCode="General" sourceLinked="1"/>
        <c:majorTickMark val="out"/>
        <c:minorTickMark val="none"/>
        <c:tickLblPos val="nextTo"/>
        <c:crossAx val="1919184111"/>
        <c:crosses val="autoZero"/>
        <c:auto val="1"/>
        <c:lblAlgn val="ctr"/>
        <c:lblOffset val="100"/>
        <c:noMultiLvlLbl val="0"/>
      </c:cat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1" i="0" u="none" strike="noStrike" kern="1200" baseline="0">
                <a:solidFill>
                  <a:schemeClr val="tx2"/>
                </a:solidFill>
                <a:latin typeface="+mn-lt"/>
                <a:ea typeface="+mn-ea"/>
                <a:cs typeface="+mn-cs"/>
              </a:defRPr>
            </a:pPr>
            <a:r>
              <a:rPr lang="en-US" sz="2000" b="1" i="0" u="none" strike="noStrike" kern="1200" baseline="0" dirty="0" smtClean="0">
                <a:solidFill>
                  <a:srgbClr val="3D3D3D"/>
                </a:solidFill>
              </a:rPr>
              <a:t> </a:t>
            </a:r>
            <a:r>
              <a:rPr lang="en-US" sz="2000" b="1" i="0" u="none" strike="noStrike" kern="1200" baseline="0" dirty="0">
                <a:solidFill>
                  <a:srgbClr val="3D3D3D"/>
                </a:solidFill>
              </a:rPr>
              <a:t>Direct Domestic Value Added (DDVA) </a:t>
            </a:r>
            <a:endParaRPr lang="en-IN" sz="2000" baseline="0" dirty="0"/>
          </a:p>
        </c:rich>
      </c:tx>
      <c:layout/>
      <c:overlay val="0"/>
      <c:spPr>
        <a:noFill/>
        <a:ln>
          <a:noFill/>
        </a:ln>
        <a:effectLst/>
      </c:spPr>
      <c:txPr>
        <a:bodyPr rot="0" spcFirstLastPara="1" vertOverflow="ellipsis" vert="horz" wrap="square" anchor="ctr" anchorCtr="1"/>
        <a:lstStyle/>
        <a:p>
          <a:pPr>
            <a:defRPr sz="2000" b="1" i="0" u="none" strike="noStrike" kern="1200" baseline="0">
              <a:solidFill>
                <a:schemeClr val="tx2"/>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DDVA</c:v>
                </c:pt>
              </c:strCache>
            </c:strRef>
          </c:tx>
          <c:spPr>
            <a:gradFill rotWithShape="1">
              <a:gsLst>
                <a:gs pos="0">
                  <a:schemeClr val="accent1">
                    <a:tint val="98000"/>
                    <a:lumMod val="110000"/>
                  </a:schemeClr>
                </a:gs>
                <a:gs pos="84000">
                  <a:schemeClr val="accent1">
                    <a:shade val="90000"/>
                    <a:lumMod val="88000"/>
                  </a:schemeClr>
                </a:gs>
              </a:gsLst>
              <a:lin ang="5400000" scaled="0"/>
            </a:gradFill>
            <a:ln>
              <a:noFill/>
            </a:ln>
            <a:effectLst>
              <a:outerShdw blurRad="38100" dist="25400" dir="5400000" rotWithShape="0">
                <a:srgbClr val="000000">
                  <a:alpha val="55000"/>
                </a:srgbClr>
              </a:outerShdw>
            </a:effectLst>
          </c:spPr>
          <c:invertIfNegative val="0"/>
          <c:dPt>
            <c:idx val="0"/>
            <c:invertIfNegative val="0"/>
            <c:bubble3D val="0"/>
            <c:spPr>
              <a:solidFill>
                <a:srgbClr val="00B0F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2-C084-4C48-B8A3-D4F9617BE6FA}"/>
              </c:ext>
            </c:extLst>
          </c:dPt>
          <c:dPt>
            <c:idx val="1"/>
            <c:invertIfNegative val="0"/>
            <c:bubble3D val="0"/>
            <c:spPr>
              <a:solidFill>
                <a:srgbClr val="00B0F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1-C084-4C48-B8A3-D4F9617BE6FA}"/>
              </c:ext>
            </c:extLst>
          </c:dPt>
          <c:dPt>
            <c:idx val="2"/>
            <c:invertIfNegative val="0"/>
            <c:bubble3D val="0"/>
            <c:spPr>
              <a:solidFill>
                <a:srgbClr val="00B0F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0-C084-4C48-B8A3-D4F9617BE6FA}"/>
              </c:ext>
            </c:extLst>
          </c:dPt>
          <c:dPt>
            <c:idx val="3"/>
            <c:invertIfNegative val="0"/>
            <c:bubble3D val="0"/>
            <c:spPr>
              <a:solidFill>
                <a:srgbClr val="C00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3-C084-4C48-B8A3-D4F9617BE6FA}"/>
              </c:ext>
            </c:extLst>
          </c:dPt>
          <c:dPt>
            <c:idx val="4"/>
            <c:invertIfNegative val="0"/>
            <c:bubble3D val="0"/>
            <c:spPr>
              <a:solidFill>
                <a:srgbClr val="C00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4-C084-4C48-B8A3-D4F9617BE6FA}"/>
              </c:ext>
            </c:extLst>
          </c:dPt>
          <c:dPt>
            <c:idx val="5"/>
            <c:invertIfNegative val="0"/>
            <c:bubble3D val="0"/>
            <c:spPr>
              <a:solidFill>
                <a:srgbClr val="C00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5-C084-4C48-B8A3-D4F9617BE6FA}"/>
              </c:ext>
            </c:extLst>
          </c:dPt>
          <c:dPt>
            <c:idx val="6"/>
            <c:invertIfNegative val="0"/>
            <c:bubble3D val="0"/>
            <c:spPr>
              <a:solidFill>
                <a:srgbClr val="C00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6-C084-4C48-B8A3-D4F9617BE6FA}"/>
              </c:ext>
            </c:extLst>
          </c:dPt>
          <c:cat>
            <c:strRef>
              <c:f>Sheet1!$A$2:$A$8</c:f>
              <c:strCache>
                <c:ptCount val="7"/>
                <c:pt idx="0">
                  <c:v>2016-17</c:v>
                </c:pt>
                <c:pt idx="1">
                  <c:v>2017-18</c:v>
                </c:pt>
                <c:pt idx="2">
                  <c:v>2018-19</c:v>
                </c:pt>
                <c:pt idx="3">
                  <c:v>2019-20</c:v>
                </c:pt>
                <c:pt idx="4">
                  <c:v>2020-21</c:v>
                </c:pt>
                <c:pt idx="5">
                  <c:v>2021-22</c:v>
                </c:pt>
                <c:pt idx="6">
                  <c:v>2022-23</c:v>
                </c:pt>
              </c:strCache>
            </c:strRef>
          </c:cat>
          <c:val>
            <c:numRef>
              <c:f>Sheet1!$B$2:$B$8</c:f>
              <c:numCache>
                <c:formatCode>[$$-409]#,##0</c:formatCode>
                <c:ptCount val="7"/>
                <c:pt idx="0">
                  <c:v>839</c:v>
                </c:pt>
                <c:pt idx="1">
                  <c:v>411</c:v>
                </c:pt>
                <c:pt idx="2">
                  <c:v>2329</c:v>
                </c:pt>
                <c:pt idx="3">
                  <c:v>4073</c:v>
                </c:pt>
                <c:pt idx="4">
                  <c:v>3757</c:v>
                </c:pt>
                <c:pt idx="5">
                  <c:v>4555</c:v>
                </c:pt>
                <c:pt idx="6">
                  <c:v>5900</c:v>
                </c:pt>
              </c:numCache>
            </c:numRef>
          </c:val>
          <c:extLst>
            <c:ext xmlns:c16="http://schemas.microsoft.com/office/drawing/2014/chart" uri="{C3380CC4-5D6E-409C-BE32-E72D297353CC}">
              <c16:uniqueId val="{00000000-4D01-4392-84B6-78D91D788CD3}"/>
            </c:ext>
          </c:extLst>
        </c:ser>
        <c:dLbls>
          <c:showLegendKey val="0"/>
          <c:showVal val="0"/>
          <c:showCatName val="0"/>
          <c:showSerName val="0"/>
          <c:showPercent val="0"/>
          <c:showBubbleSize val="0"/>
        </c:dLbls>
        <c:gapWidth val="219"/>
        <c:axId val="1482531183"/>
        <c:axId val="1482534543"/>
      </c:barChart>
      <c:lineChart>
        <c:grouping val="standard"/>
        <c:varyColors val="0"/>
        <c:ser>
          <c:idx val="2"/>
          <c:order val="1"/>
          <c:tx>
            <c:strRef>
              <c:f>Sheet1!$D$1</c:f>
              <c:strCache>
                <c:ptCount val="1"/>
                <c:pt idx="0">
                  <c:v>Average (Phase 1)</c:v>
                </c:pt>
              </c:strCache>
            </c:strRef>
          </c:tx>
          <c:spPr>
            <a:ln w="31750" cap="rnd">
              <a:solidFill>
                <a:srgbClr val="00B0F0"/>
              </a:solidFill>
              <a:round/>
            </a:ln>
            <a:effectLst>
              <a:outerShdw blurRad="38100" dist="25400" dir="5400000" rotWithShape="0">
                <a:srgbClr val="000000">
                  <a:alpha val="55000"/>
                </a:srgbClr>
              </a:outerShdw>
            </a:effectLst>
          </c:spPr>
          <c:marker>
            <c:symbol val="circle"/>
            <c:size val="6"/>
            <c:spPr>
              <a:solidFill>
                <a:srgbClr val="00B0F0"/>
              </a:solidFill>
              <a:ln w="12700">
                <a:solidFill>
                  <a:schemeClr val="lt2"/>
                </a:solidFill>
                <a:round/>
              </a:ln>
              <a:effectLst>
                <a:outerShdw blurRad="38100" dist="25400" dir="5400000" rotWithShape="0">
                  <a:srgbClr val="000000">
                    <a:alpha val="55000"/>
                  </a:srgbClr>
                </a:outerShdw>
              </a:effectLst>
            </c:spPr>
          </c:marker>
          <c:cat>
            <c:strRef>
              <c:f>Sheet1!$A$2:$A$8</c:f>
              <c:strCache>
                <c:ptCount val="7"/>
                <c:pt idx="0">
                  <c:v>2016-17</c:v>
                </c:pt>
                <c:pt idx="1">
                  <c:v>2017-18</c:v>
                </c:pt>
                <c:pt idx="2">
                  <c:v>2018-19</c:v>
                </c:pt>
                <c:pt idx="3">
                  <c:v>2019-20</c:v>
                </c:pt>
                <c:pt idx="4">
                  <c:v>2020-21</c:v>
                </c:pt>
                <c:pt idx="5">
                  <c:v>2021-22</c:v>
                </c:pt>
                <c:pt idx="6">
                  <c:v>2022-23</c:v>
                </c:pt>
              </c:strCache>
            </c:strRef>
          </c:cat>
          <c:val>
            <c:numRef>
              <c:f>Sheet1!$D$2:$D$8</c:f>
              <c:numCache>
                <c:formatCode>[$$-409]#,##0</c:formatCode>
                <c:ptCount val="7"/>
                <c:pt idx="0">
                  <c:v>1193</c:v>
                </c:pt>
                <c:pt idx="1">
                  <c:v>1193</c:v>
                </c:pt>
                <c:pt idx="2">
                  <c:v>1193</c:v>
                </c:pt>
              </c:numCache>
            </c:numRef>
          </c:val>
          <c:smooth val="0"/>
          <c:extLst>
            <c:ext xmlns:c16="http://schemas.microsoft.com/office/drawing/2014/chart" uri="{C3380CC4-5D6E-409C-BE32-E72D297353CC}">
              <c16:uniqueId val="{00000001-4D01-4392-84B6-78D91D788CD3}"/>
            </c:ext>
          </c:extLst>
        </c:ser>
        <c:ser>
          <c:idx val="3"/>
          <c:order val="2"/>
          <c:tx>
            <c:strRef>
              <c:f>Sheet1!$E$1</c:f>
              <c:strCache>
                <c:ptCount val="1"/>
                <c:pt idx="0">
                  <c:v>Average (Phase 2)</c:v>
                </c:pt>
              </c:strCache>
            </c:strRef>
          </c:tx>
          <c:spPr>
            <a:ln w="31750" cap="rnd">
              <a:solidFill>
                <a:srgbClr val="FF0000"/>
              </a:solidFill>
              <a:round/>
            </a:ln>
            <a:effectLst>
              <a:outerShdw blurRad="38100" dist="25400" dir="5400000" rotWithShape="0">
                <a:srgbClr val="000000">
                  <a:alpha val="55000"/>
                </a:srgbClr>
              </a:outerShdw>
            </a:effectLst>
          </c:spPr>
          <c:marker>
            <c:symbol val="circle"/>
            <c:size val="6"/>
            <c:spPr>
              <a:solidFill>
                <a:srgbClr val="FF0000"/>
              </a:solidFill>
              <a:ln w="12700">
                <a:solidFill>
                  <a:schemeClr val="lt2"/>
                </a:solidFill>
                <a:round/>
              </a:ln>
              <a:effectLst>
                <a:outerShdw blurRad="38100" dist="25400" dir="5400000" rotWithShape="0">
                  <a:srgbClr val="000000">
                    <a:alpha val="55000"/>
                  </a:srgbClr>
                </a:outerShdw>
              </a:effectLst>
            </c:spPr>
          </c:marker>
          <c:cat>
            <c:strRef>
              <c:f>Sheet1!$A$2:$A$8</c:f>
              <c:strCache>
                <c:ptCount val="7"/>
                <c:pt idx="0">
                  <c:v>2016-17</c:v>
                </c:pt>
                <c:pt idx="1">
                  <c:v>2017-18</c:v>
                </c:pt>
                <c:pt idx="2">
                  <c:v>2018-19</c:v>
                </c:pt>
                <c:pt idx="3">
                  <c:v>2019-20</c:v>
                </c:pt>
                <c:pt idx="4">
                  <c:v>2020-21</c:v>
                </c:pt>
                <c:pt idx="5">
                  <c:v>2021-22</c:v>
                </c:pt>
                <c:pt idx="6">
                  <c:v>2022-23</c:v>
                </c:pt>
              </c:strCache>
            </c:strRef>
          </c:cat>
          <c:val>
            <c:numRef>
              <c:f>Sheet1!$E$2:$E$8</c:f>
              <c:numCache>
                <c:formatCode>General</c:formatCode>
                <c:ptCount val="7"/>
                <c:pt idx="3" formatCode="[$$-409]#,##0">
                  <c:v>4571</c:v>
                </c:pt>
                <c:pt idx="4" formatCode="[$$-409]#,##0">
                  <c:v>4571</c:v>
                </c:pt>
                <c:pt idx="5" formatCode="[$$-409]#,##0">
                  <c:v>4571</c:v>
                </c:pt>
                <c:pt idx="6" formatCode="[$$-409]#,##0">
                  <c:v>4571</c:v>
                </c:pt>
              </c:numCache>
            </c:numRef>
          </c:val>
          <c:smooth val="0"/>
          <c:extLst>
            <c:ext xmlns:c16="http://schemas.microsoft.com/office/drawing/2014/chart" uri="{C3380CC4-5D6E-409C-BE32-E72D297353CC}">
              <c16:uniqueId val="{00000002-4D01-4392-84B6-78D91D788CD3}"/>
            </c:ext>
          </c:extLst>
        </c:ser>
        <c:dLbls>
          <c:showLegendKey val="0"/>
          <c:showVal val="0"/>
          <c:showCatName val="0"/>
          <c:showSerName val="0"/>
          <c:showPercent val="0"/>
          <c:showBubbleSize val="0"/>
        </c:dLbls>
        <c:marker val="1"/>
        <c:smooth val="0"/>
        <c:axId val="1482531183"/>
        <c:axId val="1482534543"/>
      </c:lineChart>
      <c:catAx>
        <c:axId val="1482531183"/>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crossAx val="1482534543"/>
        <c:crosses val="autoZero"/>
        <c:auto val="1"/>
        <c:lblAlgn val="ctr"/>
        <c:lblOffset val="100"/>
        <c:noMultiLvlLbl val="0"/>
      </c:catAx>
      <c:valAx>
        <c:axId val="1482534543"/>
        <c:scaling>
          <c:orientation val="minMax"/>
        </c:scaling>
        <c:delete val="0"/>
        <c:axPos val="l"/>
        <c:majorGridlines>
          <c:spPr>
            <a:ln w="9525" cap="flat" cmpd="sng" algn="ctr">
              <a:solidFill>
                <a:schemeClr val="tx2">
                  <a:lumMod val="15000"/>
                  <a:lumOff val="85000"/>
                </a:schemeClr>
              </a:solidFill>
              <a:round/>
            </a:ln>
            <a:effectLst/>
          </c:spPr>
        </c:majorGridlines>
        <c:title>
          <c:tx>
            <c:rich>
              <a:bodyPr rot="-5400000" spcFirstLastPara="1" vertOverflow="ellipsis" vert="horz" wrap="square" anchor="ctr" anchorCtr="1"/>
              <a:lstStyle/>
              <a:p>
                <a:pPr>
                  <a:defRPr sz="2000" b="1" i="0" u="none" strike="noStrike" kern="1200" baseline="0">
                    <a:solidFill>
                      <a:schemeClr val="tx2"/>
                    </a:solidFill>
                    <a:latin typeface="+mn-lt"/>
                    <a:ea typeface="+mn-ea"/>
                    <a:cs typeface="+mn-cs"/>
                  </a:defRPr>
                </a:pPr>
                <a:r>
                  <a:rPr lang="en-IN" sz="2000"/>
                  <a:t>DDVA, US $ Mn</a:t>
                </a:r>
              </a:p>
            </c:rich>
          </c:tx>
          <c:layout/>
          <c:overlay val="0"/>
          <c:spPr>
            <a:noFill/>
            <a:ln>
              <a:noFill/>
            </a:ln>
            <a:effectLst/>
          </c:spPr>
          <c:txPr>
            <a:bodyPr rot="-5400000" spcFirstLastPara="1" vertOverflow="ellipsis" vert="horz" wrap="square" anchor="ctr" anchorCtr="1"/>
            <a:lstStyle/>
            <a:p>
              <a:pPr>
                <a:defRPr sz="2000" b="1" i="0" u="none" strike="noStrike" kern="1200" baseline="0">
                  <a:solidFill>
                    <a:schemeClr val="tx2"/>
                  </a:solidFill>
                  <a:latin typeface="+mn-lt"/>
                  <a:ea typeface="+mn-ea"/>
                  <a:cs typeface="+mn-cs"/>
                </a:defRPr>
              </a:pPr>
              <a:endParaRPr lang="en-US"/>
            </a:p>
          </c:txPr>
        </c:title>
        <c:numFmt formatCode="[$$-409]#,##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crossAx val="1482531183"/>
        <c:crosses val="autoZero"/>
        <c:crossBetween val="between"/>
      </c:valAx>
      <c:spPr>
        <a:noFill/>
        <a:ln>
          <a:noFill/>
        </a:ln>
        <a:effectLst/>
      </c:spPr>
    </c:plotArea>
    <c:legend>
      <c:legendPos val="t"/>
      <c:legendEntry>
        <c:idx val="0"/>
        <c:delete val="1"/>
      </c:legendEntry>
      <c:layout/>
      <c:overlay val="0"/>
      <c:spPr>
        <a:noFill/>
        <a:ln>
          <a:noFill/>
        </a:ln>
        <a:effectLst/>
      </c:spPr>
      <c:txPr>
        <a:bodyPr rot="0" spcFirstLastPara="1" vertOverflow="ellipsis" vert="horz" wrap="square" anchor="ctr" anchorCtr="1"/>
        <a:lstStyle/>
        <a:p>
          <a:pPr>
            <a:defRPr sz="1500" b="0" i="0" u="none" strike="noStrike" kern="1200" baseline="0">
              <a:solidFill>
                <a:schemeClr val="tx2"/>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rgbClr val="E7E6E6"/>
    </a:solidFill>
    <a:ln>
      <a:noFill/>
    </a:ln>
    <a:effectLst/>
  </c:spPr>
  <c:txPr>
    <a:bodyPr/>
    <a:lstStyle/>
    <a:p>
      <a:pPr>
        <a:defRPr/>
      </a:pPr>
      <a:endParaRPr lang="en-US"/>
    </a:p>
  </c:txPr>
  <c:externalData r:id="rId4">
    <c:autoUpdate val="0"/>
  </c:externalData>
  <c:userShapes r:id="rId5"/>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1" i="0" u="none" strike="noStrike" kern="1200" baseline="0">
                <a:solidFill>
                  <a:schemeClr val="tx2"/>
                </a:solidFill>
                <a:latin typeface="+mn-lt"/>
                <a:ea typeface="+mn-ea"/>
                <a:cs typeface="+mn-cs"/>
              </a:defRPr>
            </a:pPr>
            <a:r>
              <a:rPr lang="en-US" sz="2000" b="1" i="0" u="none" strike="noStrike" kern="1200" baseline="0" dirty="0" smtClean="0">
                <a:solidFill>
                  <a:srgbClr val="3D3D3D"/>
                </a:solidFill>
              </a:rPr>
              <a:t> </a:t>
            </a:r>
            <a:r>
              <a:rPr lang="en-US" sz="2000" b="1" i="0" u="none" strike="noStrike" kern="1200" baseline="0" dirty="0">
                <a:solidFill>
                  <a:srgbClr val="3D3D3D"/>
                </a:solidFill>
              </a:rPr>
              <a:t>Indirect </a:t>
            </a:r>
            <a:r>
              <a:rPr lang="en-US" sz="2000" b="1" i="0" u="none" strike="noStrike" kern="1200" baseline="0" dirty="0" smtClean="0">
                <a:solidFill>
                  <a:srgbClr val="3D3D3D"/>
                </a:solidFill>
              </a:rPr>
              <a:t>DVA </a:t>
            </a:r>
            <a:endParaRPr lang="en-IN" sz="2000" baseline="0" dirty="0"/>
          </a:p>
        </c:rich>
      </c:tx>
      <c:layout/>
      <c:overlay val="0"/>
      <c:spPr>
        <a:noFill/>
        <a:ln>
          <a:noFill/>
        </a:ln>
        <a:effectLst/>
      </c:spPr>
      <c:txPr>
        <a:bodyPr rot="0" spcFirstLastPara="1" vertOverflow="ellipsis" vert="horz" wrap="square" anchor="ctr" anchorCtr="1"/>
        <a:lstStyle/>
        <a:p>
          <a:pPr>
            <a:defRPr sz="2000" b="1" i="0" u="none" strike="noStrike" kern="1200" baseline="0">
              <a:solidFill>
                <a:schemeClr val="tx2"/>
              </a:solidFill>
              <a:latin typeface="+mn-lt"/>
              <a:ea typeface="+mn-ea"/>
              <a:cs typeface="+mn-cs"/>
            </a:defRPr>
          </a:pPr>
          <a:endParaRPr lang="en-US"/>
        </a:p>
      </c:txPr>
    </c:title>
    <c:autoTitleDeleted val="0"/>
    <c:plotArea>
      <c:layout>
        <c:manualLayout>
          <c:layoutTarget val="inner"/>
          <c:xMode val="edge"/>
          <c:yMode val="edge"/>
          <c:x val="0.14468781800120292"/>
          <c:y val="0.14655537599549634"/>
          <c:w val="0.76676266564502626"/>
          <c:h val="0.79830774369093016"/>
        </c:manualLayout>
      </c:layout>
      <c:barChart>
        <c:barDir val="col"/>
        <c:grouping val="clustered"/>
        <c:varyColors val="0"/>
        <c:ser>
          <c:idx val="0"/>
          <c:order val="0"/>
          <c:tx>
            <c:strRef>
              <c:f>Sheet1!$B$1</c:f>
              <c:strCache>
                <c:ptCount val="1"/>
                <c:pt idx="0">
                  <c:v>IDVA</c:v>
                </c:pt>
              </c:strCache>
            </c:strRef>
          </c:tx>
          <c:spPr>
            <a:gradFill rotWithShape="1">
              <a:gsLst>
                <a:gs pos="0">
                  <a:schemeClr val="accent1">
                    <a:tint val="98000"/>
                    <a:lumMod val="110000"/>
                  </a:schemeClr>
                </a:gs>
                <a:gs pos="84000">
                  <a:schemeClr val="accent1">
                    <a:shade val="90000"/>
                    <a:lumMod val="88000"/>
                  </a:schemeClr>
                </a:gs>
              </a:gsLst>
              <a:lin ang="5400000" scaled="0"/>
            </a:gradFill>
            <a:ln>
              <a:noFill/>
            </a:ln>
            <a:effectLst>
              <a:outerShdw blurRad="38100" dist="25400" dir="5400000" rotWithShape="0">
                <a:srgbClr val="000000">
                  <a:alpha val="55000"/>
                </a:srgbClr>
              </a:outerShdw>
            </a:effectLst>
          </c:spPr>
          <c:invertIfNegative val="0"/>
          <c:dPt>
            <c:idx val="0"/>
            <c:invertIfNegative val="0"/>
            <c:bubble3D val="0"/>
            <c:spPr>
              <a:solidFill>
                <a:srgbClr val="00B0F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0-8CFA-4FC6-95AD-88AA1D7C5436}"/>
              </c:ext>
            </c:extLst>
          </c:dPt>
          <c:dPt>
            <c:idx val="1"/>
            <c:invertIfNegative val="0"/>
            <c:bubble3D val="0"/>
            <c:spPr>
              <a:solidFill>
                <a:srgbClr val="00B0F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1-8CFA-4FC6-95AD-88AA1D7C5436}"/>
              </c:ext>
            </c:extLst>
          </c:dPt>
          <c:dPt>
            <c:idx val="2"/>
            <c:invertIfNegative val="0"/>
            <c:bubble3D val="0"/>
            <c:spPr>
              <a:solidFill>
                <a:srgbClr val="00B0F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2-8CFA-4FC6-95AD-88AA1D7C5436}"/>
              </c:ext>
            </c:extLst>
          </c:dPt>
          <c:dPt>
            <c:idx val="3"/>
            <c:invertIfNegative val="0"/>
            <c:bubble3D val="0"/>
            <c:spPr>
              <a:solidFill>
                <a:srgbClr val="C00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3-8CFA-4FC6-95AD-88AA1D7C5436}"/>
              </c:ext>
            </c:extLst>
          </c:dPt>
          <c:dPt>
            <c:idx val="4"/>
            <c:invertIfNegative val="0"/>
            <c:bubble3D val="0"/>
            <c:spPr>
              <a:solidFill>
                <a:srgbClr val="C00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4-8CFA-4FC6-95AD-88AA1D7C5436}"/>
              </c:ext>
            </c:extLst>
          </c:dPt>
          <c:dPt>
            <c:idx val="5"/>
            <c:invertIfNegative val="0"/>
            <c:bubble3D val="0"/>
            <c:spPr>
              <a:solidFill>
                <a:srgbClr val="C00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5-8CFA-4FC6-95AD-88AA1D7C5436}"/>
              </c:ext>
            </c:extLst>
          </c:dPt>
          <c:dPt>
            <c:idx val="6"/>
            <c:invertIfNegative val="0"/>
            <c:bubble3D val="0"/>
            <c:spPr>
              <a:solidFill>
                <a:srgbClr val="C00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6-8CFA-4FC6-95AD-88AA1D7C5436}"/>
              </c:ext>
            </c:extLst>
          </c:dPt>
          <c:cat>
            <c:strRef>
              <c:f>Sheet1!$A$2:$A$8</c:f>
              <c:strCache>
                <c:ptCount val="7"/>
                <c:pt idx="0">
                  <c:v>2016-17</c:v>
                </c:pt>
                <c:pt idx="1">
                  <c:v>2017-18</c:v>
                </c:pt>
                <c:pt idx="2">
                  <c:v>2018-19</c:v>
                </c:pt>
                <c:pt idx="3">
                  <c:v>2019-20</c:v>
                </c:pt>
                <c:pt idx="4">
                  <c:v>2020-21</c:v>
                </c:pt>
                <c:pt idx="5">
                  <c:v>2021-22</c:v>
                </c:pt>
                <c:pt idx="6">
                  <c:v>2022-23</c:v>
                </c:pt>
              </c:strCache>
            </c:strRef>
          </c:cat>
          <c:val>
            <c:numRef>
              <c:f>Sheet1!$B$2:$B$8</c:f>
              <c:numCache>
                <c:formatCode>[$$-409]#,##0</c:formatCode>
                <c:ptCount val="7"/>
                <c:pt idx="0">
                  <c:v>768</c:v>
                </c:pt>
                <c:pt idx="1">
                  <c:v>458</c:v>
                </c:pt>
                <c:pt idx="2">
                  <c:v>184</c:v>
                </c:pt>
                <c:pt idx="3">
                  <c:v>3329</c:v>
                </c:pt>
                <c:pt idx="4">
                  <c:v>2254</c:v>
                </c:pt>
                <c:pt idx="5">
                  <c:v>3327</c:v>
                </c:pt>
                <c:pt idx="6">
                  <c:v>4320</c:v>
                </c:pt>
              </c:numCache>
            </c:numRef>
          </c:val>
          <c:extLst>
            <c:ext xmlns:c16="http://schemas.microsoft.com/office/drawing/2014/chart" uri="{C3380CC4-5D6E-409C-BE32-E72D297353CC}">
              <c16:uniqueId val="{00000000-197A-40BA-AEA4-CFA708A8BF45}"/>
            </c:ext>
          </c:extLst>
        </c:ser>
        <c:dLbls>
          <c:showLegendKey val="0"/>
          <c:showVal val="0"/>
          <c:showCatName val="0"/>
          <c:showSerName val="0"/>
          <c:showPercent val="0"/>
          <c:showBubbleSize val="0"/>
        </c:dLbls>
        <c:gapWidth val="150"/>
        <c:axId val="1563242127"/>
        <c:axId val="1563240207"/>
        <c:extLst>
          <c:ext xmlns:c15="http://schemas.microsoft.com/office/drawing/2012/chart" uri="{02D57815-91ED-43cb-92C2-25804820EDAC}">
            <c15:filteredBarSeries>
              <c15:ser>
                <c:idx val="1"/>
                <c:order val="1"/>
                <c:tx>
                  <c:strRef>
                    <c:extLst>
                      <c:ext uri="{02D57815-91ED-43cb-92C2-25804820EDAC}">
                        <c15:formulaRef>
                          <c15:sqref>Sheet1!#REF!</c15:sqref>
                        </c15:formulaRef>
                      </c:ext>
                    </c:extLst>
                    <c:strCache>
                      <c:ptCount val="1"/>
                      <c:pt idx="0">
                        <c:v>#REF!</c:v>
                      </c:pt>
                    </c:strCache>
                  </c:strRef>
                </c:tx>
                <c:spPr>
                  <a:gradFill rotWithShape="1">
                    <a:gsLst>
                      <a:gs pos="0">
                        <a:schemeClr val="accent2">
                          <a:tint val="98000"/>
                          <a:lumMod val="110000"/>
                        </a:schemeClr>
                      </a:gs>
                      <a:gs pos="84000">
                        <a:schemeClr val="accent2">
                          <a:shade val="90000"/>
                          <a:lumMod val="88000"/>
                        </a:schemeClr>
                      </a:gs>
                    </a:gsLst>
                    <a:lin ang="5400000" scaled="0"/>
                  </a:gradFill>
                  <a:ln>
                    <a:noFill/>
                  </a:ln>
                  <a:effectLst>
                    <a:outerShdw blurRad="38100" dist="25400" dir="5400000" rotWithShape="0">
                      <a:srgbClr val="000000">
                        <a:alpha val="55000"/>
                      </a:srgbClr>
                    </a:outerShdw>
                  </a:effectLst>
                </c:spPr>
                <c:invertIfNegative val="0"/>
                <c:cat>
                  <c:strRef>
                    <c:extLst>
                      <c:ex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c:ext uri="{02D57815-91ED-43cb-92C2-25804820EDAC}">
                        <c15:formulaRef>
                          <c15:sqref>Sheet1!#REF!</c15:sqref>
                        </c15:formulaRef>
                      </c:ext>
                    </c:extLst>
                    <c:numCache>
                      <c:formatCode>General</c:formatCode>
                      <c:ptCount val="1"/>
                      <c:pt idx="0">
                        <c:v>1</c:v>
                      </c:pt>
                    </c:numCache>
                  </c:numRef>
                </c:val>
                <c:extLst>
                  <c:ext xmlns:c16="http://schemas.microsoft.com/office/drawing/2014/chart" uri="{C3380CC4-5D6E-409C-BE32-E72D297353CC}">
                    <c16:uniqueId val="{00000003-197A-40BA-AEA4-CFA708A8BF45}"/>
                  </c:ext>
                </c:extLst>
              </c15:ser>
            </c15:filteredBarSeries>
          </c:ext>
        </c:extLst>
      </c:barChart>
      <c:lineChart>
        <c:grouping val="standard"/>
        <c:varyColors val="0"/>
        <c:ser>
          <c:idx val="2"/>
          <c:order val="2"/>
          <c:tx>
            <c:strRef>
              <c:f>Sheet1!$C$1</c:f>
              <c:strCache>
                <c:ptCount val="1"/>
                <c:pt idx="0">
                  <c:v> Average (Phase 1)</c:v>
                </c:pt>
              </c:strCache>
            </c:strRef>
          </c:tx>
          <c:spPr>
            <a:ln w="31750" cap="rnd">
              <a:solidFill>
                <a:schemeClr val="accent3"/>
              </a:solidFill>
              <a:round/>
            </a:ln>
            <a:effectLst>
              <a:outerShdw blurRad="38100" dist="25400" dir="5400000" rotWithShape="0">
                <a:srgbClr val="000000">
                  <a:alpha val="55000"/>
                </a:srgbClr>
              </a:outerShdw>
            </a:effectLst>
          </c:spPr>
          <c:marker>
            <c:symbol val="circle"/>
            <c:size val="6"/>
            <c:spPr>
              <a:gradFill rotWithShape="1">
                <a:gsLst>
                  <a:gs pos="0">
                    <a:schemeClr val="accent3">
                      <a:tint val="98000"/>
                      <a:lumMod val="110000"/>
                    </a:schemeClr>
                  </a:gs>
                  <a:gs pos="84000">
                    <a:schemeClr val="accent3">
                      <a:shade val="90000"/>
                      <a:lumMod val="88000"/>
                    </a:schemeClr>
                  </a:gs>
                </a:gsLst>
                <a:lin ang="5400000" scaled="0"/>
              </a:gradFill>
              <a:ln w="12700">
                <a:solidFill>
                  <a:schemeClr val="lt2"/>
                </a:solidFill>
                <a:round/>
              </a:ln>
              <a:effectLst>
                <a:outerShdw blurRad="38100" dist="25400" dir="5400000" rotWithShape="0">
                  <a:srgbClr val="000000">
                    <a:alpha val="55000"/>
                  </a:srgbClr>
                </a:outerShdw>
              </a:effectLst>
            </c:spPr>
          </c:marker>
          <c:cat>
            <c:strRef>
              <c:f>Sheet1!$A$2:$A$8</c:f>
              <c:strCache>
                <c:ptCount val="7"/>
                <c:pt idx="0">
                  <c:v>2016-17</c:v>
                </c:pt>
                <c:pt idx="1">
                  <c:v>2017-18</c:v>
                </c:pt>
                <c:pt idx="2">
                  <c:v>2018-19</c:v>
                </c:pt>
                <c:pt idx="3">
                  <c:v>2019-20</c:v>
                </c:pt>
                <c:pt idx="4">
                  <c:v>2020-21</c:v>
                </c:pt>
                <c:pt idx="5">
                  <c:v>2021-22</c:v>
                </c:pt>
                <c:pt idx="6">
                  <c:v>2022-23</c:v>
                </c:pt>
              </c:strCache>
            </c:strRef>
          </c:cat>
          <c:val>
            <c:numRef>
              <c:f>Sheet1!$C$2:$C$8</c:f>
              <c:numCache>
                <c:formatCode>[$$-409]#,##0</c:formatCode>
                <c:ptCount val="7"/>
                <c:pt idx="0">
                  <c:v>470</c:v>
                </c:pt>
                <c:pt idx="1">
                  <c:v>470</c:v>
                </c:pt>
                <c:pt idx="2">
                  <c:v>470</c:v>
                </c:pt>
              </c:numCache>
            </c:numRef>
          </c:val>
          <c:smooth val="0"/>
          <c:extLst>
            <c:ext xmlns:c16="http://schemas.microsoft.com/office/drawing/2014/chart" uri="{C3380CC4-5D6E-409C-BE32-E72D297353CC}">
              <c16:uniqueId val="{00000001-197A-40BA-AEA4-CFA708A8BF45}"/>
            </c:ext>
          </c:extLst>
        </c:ser>
        <c:ser>
          <c:idx val="3"/>
          <c:order val="3"/>
          <c:tx>
            <c:strRef>
              <c:f>Sheet1!$D$1</c:f>
              <c:strCache>
                <c:ptCount val="1"/>
                <c:pt idx="0">
                  <c:v> Average (Phase 2)</c:v>
                </c:pt>
              </c:strCache>
            </c:strRef>
          </c:tx>
          <c:spPr>
            <a:ln w="31750" cap="rnd">
              <a:solidFill>
                <a:srgbClr val="C00000"/>
              </a:solidFill>
              <a:round/>
            </a:ln>
            <a:effectLst>
              <a:outerShdw blurRad="38100" dist="25400" dir="5400000" rotWithShape="0">
                <a:srgbClr val="000000">
                  <a:alpha val="55000"/>
                </a:srgbClr>
              </a:outerShdw>
            </a:effectLst>
          </c:spPr>
          <c:marker>
            <c:symbol val="circle"/>
            <c:size val="6"/>
            <c:spPr>
              <a:solidFill>
                <a:srgbClr val="C00000"/>
              </a:solidFill>
              <a:ln w="12700">
                <a:solidFill>
                  <a:schemeClr val="lt2"/>
                </a:solidFill>
                <a:round/>
              </a:ln>
              <a:effectLst>
                <a:outerShdw blurRad="38100" dist="25400" dir="5400000" rotWithShape="0">
                  <a:srgbClr val="000000">
                    <a:alpha val="55000"/>
                  </a:srgbClr>
                </a:outerShdw>
              </a:effectLst>
            </c:spPr>
          </c:marker>
          <c:cat>
            <c:strRef>
              <c:f>Sheet1!$A$2:$A$8</c:f>
              <c:strCache>
                <c:ptCount val="7"/>
                <c:pt idx="0">
                  <c:v>2016-17</c:v>
                </c:pt>
                <c:pt idx="1">
                  <c:v>2017-18</c:v>
                </c:pt>
                <c:pt idx="2">
                  <c:v>2018-19</c:v>
                </c:pt>
                <c:pt idx="3">
                  <c:v>2019-20</c:v>
                </c:pt>
                <c:pt idx="4">
                  <c:v>2020-21</c:v>
                </c:pt>
                <c:pt idx="5">
                  <c:v>2021-22</c:v>
                </c:pt>
                <c:pt idx="6">
                  <c:v>2022-23</c:v>
                </c:pt>
              </c:strCache>
            </c:strRef>
          </c:cat>
          <c:val>
            <c:numRef>
              <c:f>Sheet1!$D$2:$D$8</c:f>
              <c:numCache>
                <c:formatCode>General</c:formatCode>
                <c:ptCount val="7"/>
                <c:pt idx="3" formatCode="[$$-409]#,##0">
                  <c:v>3308</c:v>
                </c:pt>
                <c:pt idx="4" formatCode="[$$-409]#,##0">
                  <c:v>3308</c:v>
                </c:pt>
                <c:pt idx="5" formatCode="[$$-409]#,##0">
                  <c:v>3308</c:v>
                </c:pt>
                <c:pt idx="6" formatCode="[$$-409]#,##0">
                  <c:v>3308</c:v>
                </c:pt>
              </c:numCache>
            </c:numRef>
          </c:val>
          <c:smooth val="0"/>
          <c:extLst>
            <c:ext xmlns:c16="http://schemas.microsoft.com/office/drawing/2014/chart" uri="{C3380CC4-5D6E-409C-BE32-E72D297353CC}">
              <c16:uniqueId val="{00000002-197A-40BA-AEA4-CFA708A8BF45}"/>
            </c:ext>
          </c:extLst>
        </c:ser>
        <c:dLbls>
          <c:showLegendKey val="0"/>
          <c:showVal val="0"/>
          <c:showCatName val="0"/>
          <c:showSerName val="0"/>
          <c:showPercent val="0"/>
          <c:showBubbleSize val="0"/>
        </c:dLbls>
        <c:marker val="1"/>
        <c:smooth val="0"/>
        <c:axId val="1563242127"/>
        <c:axId val="1563240207"/>
        <c:extLst>
          <c:ext xmlns:c15="http://schemas.microsoft.com/office/drawing/2012/chart" uri="{02D57815-91ED-43cb-92C2-25804820EDAC}">
            <c15:filteredLineSeries>
              <c15:ser>
                <c:idx val="4"/>
                <c:order val="4"/>
                <c:tx>
                  <c:strRef>
                    <c:extLst>
                      <c:ext uri="{02D57815-91ED-43cb-92C2-25804820EDAC}">
                        <c15:formulaRef>
                          <c15:sqref>Sheet1!#REF!</c15:sqref>
                        </c15:formulaRef>
                      </c:ext>
                    </c:extLst>
                    <c:strCache>
                      <c:ptCount val="1"/>
                      <c:pt idx="0">
                        <c:v>#REF!</c:v>
                      </c:pt>
                    </c:strCache>
                  </c:strRef>
                </c:tx>
                <c:spPr>
                  <a:ln w="31750" cap="rnd">
                    <a:solidFill>
                      <a:schemeClr val="accent5"/>
                    </a:solidFill>
                    <a:round/>
                  </a:ln>
                  <a:effectLst>
                    <a:outerShdw blurRad="38100" dist="25400" dir="5400000" rotWithShape="0">
                      <a:srgbClr val="000000">
                        <a:alpha val="55000"/>
                      </a:srgbClr>
                    </a:outerShdw>
                  </a:effectLst>
                </c:spPr>
                <c:marker>
                  <c:symbol val="circle"/>
                  <c:size val="6"/>
                  <c:spPr>
                    <a:gradFill rotWithShape="1">
                      <a:gsLst>
                        <a:gs pos="0">
                          <a:schemeClr val="accent5">
                            <a:tint val="98000"/>
                            <a:lumMod val="110000"/>
                          </a:schemeClr>
                        </a:gs>
                        <a:gs pos="84000">
                          <a:schemeClr val="accent5">
                            <a:shade val="90000"/>
                            <a:lumMod val="88000"/>
                          </a:schemeClr>
                        </a:gs>
                      </a:gsLst>
                      <a:lin ang="5400000" scaled="0"/>
                    </a:gradFill>
                    <a:ln w="12700">
                      <a:solidFill>
                        <a:schemeClr val="lt2"/>
                      </a:solidFill>
                      <a:round/>
                    </a:ln>
                    <a:effectLst>
                      <a:outerShdw blurRad="38100" dist="25400" dir="5400000" rotWithShape="0">
                        <a:srgbClr val="000000">
                          <a:alpha val="55000"/>
                        </a:srgbClr>
                      </a:outerShdw>
                    </a:effectLst>
                  </c:spPr>
                </c:marker>
                <c:cat>
                  <c:strRef>
                    <c:extLst>
                      <c:ex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c:ext uri="{02D57815-91ED-43cb-92C2-25804820EDAC}">
                        <c15:formulaRef>
                          <c15:sqref>Sheet1!#REF!</c15:sqref>
                        </c15:formulaRef>
                      </c:ext>
                    </c:extLst>
                    <c:numCache>
                      <c:formatCode>General</c:formatCode>
                      <c:ptCount val="1"/>
                      <c:pt idx="0">
                        <c:v>1</c:v>
                      </c:pt>
                    </c:numCache>
                  </c:numRef>
                </c:val>
                <c:smooth val="0"/>
                <c:extLst>
                  <c:ext xmlns:c16="http://schemas.microsoft.com/office/drawing/2014/chart" uri="{C3380CC4-5D6E-409C-BE32-E72D297353CC}">
                    <c16:uniqueId val="{00000004-197A-40BA-AEA4-CFA708A8BF45}"/>
                  </c:ext>
                </c:extLst>
              </c15:ser>
            </c15:filteredLineSeries>
            <c15:filteredLineSeries>
              <c15:ser>
                <c:idx val="5"/>
                <c:order val="5"/>
                <c:tx>
                  <c:strRef>
                    <c:extLst xmlns:c15="http://schemas.microsoft.com/office/drawing/2012/chart">
                      <c:ext xmlns:c15="http://schemas.microsoft.com/office/drawing/2012/chart" uri="{02D57815-91ED-43cb-92C2-25804820EDAC}">
                        <c15:formulaRef>
                          <c15:sqref>Sheet1!#REF!</c15:sqref>
                        </c15:formulaRef>
                      </c:ext>
                    </c:extLst>
                    <c:strCache>
                      <c:ptCount val="1"/>
                      <c:pt idx="0">
                        <c:v>#REF!</c:v>
                      </c:pt>
                    </c:strCache>
                  </c:strRef>
                </c:tx>
                <c:spPr>
                  <a:ln w="31750" cap="rnd">
                    <a:solidFill>
                      <a:schemeClr val="accent6"/>
                    </a:solidFill>
                    <a:round/>
                  </a:ln>
                  <a:effectLst>
                    <a:outerShdw blurRad="38100" dist="25400" dir="5400000" rotWithShape="0">
                      <a:srgbClr val="000000">
                        <a:alpha val="55000"/>
                      </a:srgbClr>
                    </a:outerShdw>
                  </a:effectLst>
                </c:spPr>
                <c:marker>
                  <c:symbol val="circle"/>
                  <c:size val="6"/>
                  <c:spPr>
                    <a:gradFill rotWithShape="1">
                      <a:gsLst>
                        <a:gs pos="0">
                          <a:schemeClr val="accent6">
                            <a:tint val="98000"/>
                            <a:lumMod val="110000"/>
                          </a:schemeClr>
                        </a:gs>
                        <a:gs pos="84000">
                          <a:schemeClr val="accent6">
                            <a:shade val="90000"/>
                            <a:lumMod val="88000"/>
                          </a:schemeClr>
                        </a:gs>
                      </a:gsLst>
                      <a:lin ang="5400000" scaled="0"/>
                    </a:gradFill>
                    <a:ln w="12700">
                      <a:solidFill>
                        <a:schemeClr val="lt2"/>
                      </a:solidFill>
                      <a:round/>
                    </a:ln>
                    <a:effectLst>
                      <a:outerShdw blurRad="38100" dist="25400" dir="5400000" rotWithShape="0">
                        <a:srgbClr val="000000">
                          <a:alpha val="55000"/>
                        </a:srgbClr>
                      </a:outerShdw>
                    </a:effectLst>
                  </c:spPr>
                </c:marker>
                <c:cat>
                  <c:strRef>
                    <c:extLst xmlns:c15="http://schemas.microsoft.com/office/drawing/2012/chart">
                      <c:ext xmlns:c15="http://schemas.microsoft.com/office/drawing/2012/char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xmlns:c15="http://schemas.microsoft.com/office/drawing/2012/chart">
                      <c:ext xmlns:c15="http://schemas.microsoft.com/office/drawing/2012/chart" uri="{02D57815-91ED-43cb-92C2-25804820EDAC}">
                        <c15:formulaRef>
                          <c15:sqref>Sheet1!#REF!</c15:sqref>
                        </c15:formulaRef>
                      </c:ext>
                    </c:extLst>
                    <c:numCache>
                      <c:formatCode>General</c:formatCode>
                      <c:ptCount val="1"/>
                      <c:pt idx="0">
                        <c:v>1</c:v>
                      </c:pt>
                    </c:numCache>
                  </c:numRef>
                </c:val>
                <c:smooth val="0"/>
                <c:extLst xmlns:c15="http://schemas.microsoft.com/office/drawing/2012/chart">
                  <c:ext xmlns:c16="http://schemas.microsoft.com/office/drawing/2014/chart" uri="{C3380CC4-5D6E-409C-BE32-E72D297353CC}">
                    <c16:uniqueId val="{00000005-197A-40BA-AEA4-CFA708A8BF45}"/>
                  </c:ext>
                </c:extLst>
              </c15:ser>
            </c15:filteredLineSeries>
          </c:ext>
        </c:extLst>
      </c:lineChart>
      <c:catAx>
        <c:axId val="1563242127"/>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crossAx val="1563240207"/>
        <c:crosses val="autoZero"/>
        <c:auto val="1"/>
        <c:lblAlgn val="ctr"/>
        <c:lblOffset val="100"/>
        <c:noMultiLvlLbl val="0"/>
      </c:catAx>
      <c:valAx>
        <c:axId val="1563240207"/>
        <c:scaling>
          <c:orientation val="minMax"/>
        </c:scaling>
        <c:delete val="0"/>
        <c:axPos val="l"/>
        <c:majorGridlines>
          <c:spPr>
            <a:ln w="9525" cap="flat" cmpd="sng" algn="ctr">
              <a:solidFill>
                <a:schemeClr val="tx2">
                  <a:lumMod val="15000"/>
                  <a:lumOff val="85000"/>
                </a:schemeClr>
              </a:solidFill>
              <a:round/>
            </a:ln>
            <a:effectLst/>
          </c:spPr>
        </c:majorGridlines>
        <c:title>
          <c:tx>
            <c:rich>
              <a:bodyPr rot="-5400000" spcFirstLastPara="1" vertOverflow="ellipsis" vert="horz" wrap="square" anchor="ctr" anchorCtr="1"/>
              <a:lstStyle/>
              <a:p>
                <a:pPr>
                  <a:defRPr sz="1197" b="1" i="0" u="none" strike="noStrike" kern="1200" baseline="0">
                    <a:solidFill>
                      <a:schemeClr val="tx2"/>
                    </a:solidFill>
                    <a:latin typeface="+mn-lt"/>
                    <a:ea typeface="+mn-ea"/>
                    <a:cs typeface="+mn-cs"/>
                  </a:defRPr>
                </a:pPr>
                <a:r>
                  <a:rPr lang="en-IN" dirty="0"/>
                  <a:t>IDVA, US $</a:t>
                </a:r>
                <a:r>
                  <a:rPr lang="en-IN" baseline="0" dirty="0"/>
                  <a:t> Mn</a:t>
                </a:r>
                <a:endParaRPr lang="en-IN" dirty="0"/>
              </a:p>
            </c:rich>
          </c:tx>
          <c:layout/>
          <c:overlay val="0"/>
          <c:spPr>
            <a:noFill/>
            <a:ln>
              <a:noFill/>
            </a:ln>
            <a:effectLst/>
          </c:spPr>
          <c:txPr>
            <a:bodyPr rot="-5400000" spcFirstLastPara="1" vertOverflow="ellipsis" vert="horz" wrap="square" anchor="ctr" anchorCtr="1"/>
            <a:lstStyle/>
            <a:p>
              <a:pPr>
                <a:defRPr sz="1197" b="1" i="0" u="none" strike="noStrike" kern="1200" baseline="0">
                  <a:solidFill>
                    <a:schemeClr val="tx2"/>
                  </a:solidFill>
                  <a:latin typeface="+mn-lt"/>
                  <a:ea typeface="+mn-ea"/>
                  <a:cs typeface="+mn-cs"/>
                </a:defRPr>
              </a:pPr>
              <a:endParaRPr lang="en-US"/>
            </a:p>
          </c:txPr>
        </c:title>
        <c:numFmt formatCode="[$$-409]#,##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crossAx val="1563242127"/>
        <c:crosses val="autoZero"/>
        <c:crossBetween val="between"/>
      </c:valAx>
      <c:spPr>
        <a:noFill/>
        <a:ln>
          <a:noFill/>
        </a:ln>
        <a:effectLst/>
      </c:spPr>
    </c:plotArea>
    <c:legend>
      <c:legendPos val="t"/>
      <c:legendEntry>
        <c:idx val="0"/>
        <c:delete val="1"/>
      </c:legendEntry>
      <c:layout/>
      <c:overlay val="0"/>
      <c:spPr>
        <a:noFill/>
        <a:ln>
          <a:noFill/>
        </a:ln>
        <a:effectLst/>
      </c:spPr>
      <c:txPr>
        <a:bodyPr rot="0" spcFirstLastPara="1" vertOverflow="ellipsis" vert="horz" wrap="square" anchor="ctr" anchorCtr="1"/>
        <a:lstStyle/>
        <a:p>
          <a:pPr>
            <a:defRPr sz="1500" b="0" i="0" u="none" strike="noStrike" kern="1200" baseline="0">
              <a:solidFill>
                <a:schemeClr val="tx2"/>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rgbClr val="E7E6E6"/>
    </a:solidFill>
    <a:ln>
      <a:noFill/>
    </a:ln>
    <a:effectLst/>
  </c:spPr>
  <c:txPr>
    <a:bodyPr/>
    <a:lstStyle/>
    <a:p>
      <a:pPr>
        <a:defRPr/>
      </a:pPr>
      <a:endParaRPr lang="en-US"/>
    </a:p>
  </c:txPr>
  <c:externalData r:id="rId4">
    <c:autoUpdate val="0"/>
  </c:externalData>
  <c:userShapes r:id="rId5"/>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baseline="0">
                <a:solidFill>
                  <a:schemeClr val="tx2"/>
                </a:solidFill>
                <a:latin typeface="+mn-lt"/>
                <a:ea typeface="+mn-ea"/>
                <a:cs typeface="+mn-cs"/>
              </a:defRPr>
            </a:pPr>
            <a:r>
              <a:rPr lang="en-US" sz="1400" b="1" i="0" u="none" strike="noStrike" kern="1200" baseline="0" dirty="0" smtClean="0">
                <a:solidFill>
                  <a:srgbClr val="3D3D3D"/>
                </a:solidFill>
              </a:rPr>
              <a:t> </a:t>
            </a:r>
            <a:r>
              <a:rPr lang="en-US" sz="2000" b="1" i="0" u="none" strike="noStrike" kern="1200" baseline="0" dirty="0">
                <a:solidFill>
                  <a:srgbClr val="3D3D3D"/>
                </a:solidFill>
              </a:rPr>
              <a:t>Total </a:t>
            </a:r>
            <a:r>
              <a:rPr lang="en-US" sz="2000" b="1" i="0" u="none" strike="noStrike" kern="1200" baseline="0" dirty="0" smtClean="0">
                <a:solidFill>
                  <a:srgbClr val="3D3D3D"/>
                </a:solidFill>
              </a:rPr>
              <a:t>DVA</a:t>
            </a:r>
            <a:endParaRPr lang="en-IN" sz="2000" dirty="0"/>
          </a:p>
        </c:rich>
      </c:tx>
      <c:layout/>
      <c:overlay val="0"/>
      <c:spPr>
        <a:noFill/>
        <a:ln>
          <a:noFill/>
        </a:ln>
        <a:effectLst/>
      </c:spPr>
      <c:txPr>
        <a:bodyPr rot="0" spcFirstLastPara="1" vertOverflow="ellipsis" vert="horz" wrap="square" anchor="ctr" anchorCtr="1"/>
        <a:lstStyle/>
        <a:p>
          <a:pPr>
            <a:defRPr sz="1400" b="1" i="0" u="none" strike="noStrike" kern="1200" baseline="0">
              <a:solidFill>
                <a:schemeClr val="tx2"/>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TDVA</c:v>
                </c:pt>
              </c:strCache>
            </c:strRef>
          </c:tx>
          <c:spPr>
            <a:gradFill rotWithShape="1">
              <a:gsLst>
                <a:gs pos="0">
                  <a:schemeClr val="accent1">
                    <a:tint val="98000"/>
                    <a:lumMod val="110000"/>
                  </a:schemeClr>
                </a:gs>
                <a:gs pos="84000">
                  <a:schemeClr val="accent1">
                    <a:shade val="90000"/>
                    <a:lumMod val="88000"/>
                  </a:schemeClr>
                </a:gs>
              </a:gsLst>
              <a:lin ang="5400000" scaled="0"/>
            </a:gradFill>
            <a:ln>
              <a:noFill/>
            </a:ln>
            <a:effectLst>
              <a:outerShdw blurRad="38100" dist="25400" dir="5400000" rotWithShape="0">
                <a:srgbClr val="000000">
                  <a:alpha val="55000"/>
                </a:srgbClr>
              </a:outerShdw>
            </a:effectLst>
          </c:spPr>
          <c:invertIfNegative val="0"/>
          <c:dPt>
            <c:idx val="0"/>
            <c:invertIfNegative val="0"/>
            <c:bubble3D val="0"/>
            <c:spPr>
              <a:solidFill>
                <a:srgbClr val="00B0F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0-1724-433B-AB3E-42D6A2672726}"/>
              </c:ext>
            </c:extLst>
          </c:dPt>
          <c:dPt>
            <c:idx val="1"/>
            <c:invertIfNegative val="0"/>
            <c:bubble3D val="0"/>
            <c:spPr>
              <a:solidFill>
                <a:srgbClr val="00B0F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1-1724-433B-AB3E-42D6A2672726}"/>
              </c:ext>
            </c:extLst>
          </c:dPt>
          <c:dPt>
            <c:idx val="2"/>
            <c:invertIfNegative val="0"/>
            <c:bubble3D val="0"/>
            <c:spPr>
              <a:solidFill>
                <a:srgbClr val="00B0F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2-1724-433B-AB3E-42D6A2672726}"/>
              </c:ext>
            </c:extLst>
          </c:dPt>
          <c:dPt>
            <c:idx val="3"/>
            <c:invertIfNegative val="0"/>
            <c:bubble3D val="0"/>
            <c:spPr>
              <a:solidFill>
                <a:srgbClr val="C00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3-1724-433B-AB3E-42D6A2672726}"/>
              </c:ext>
            </c:extLst>
          </c:dPt>
          <c:dPt>
            <c:idx val="4"/>
            <c:invertIfNegative val="0"/>
            <c:bubble3D val="0"/>
            <c:spPr>
              <a:solidFill>
                <a:srgbClr val="C00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4-1724-433B-AB3E-42D6A2672726}"/>
              </c:ext>
            </c:extLst>
          </c:dPt>
          <c:dPt>
            <c:idx val="5"/>
            <c:invertIfNegative val="0"/>
            <c:bubble3D val="0"/>
            <c:spPr>
              <a:solidFill>
                <a:srgbClr val="C00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5-1724-433B-AB3E-42D6A2672726}"/>
              </c:ext>
            </c:extLst>
          </c:dPt>
          <c:dPt>
            <c:idx val="6"/>
            <c:invertIfNegative val="0"/>
            <c:bubble3D val="0"/>
            <c:spPr>
              <a:solidFill>
                <a:srgbClr val="C00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6-1724-433B-AB3E-42D6A2672726}"/>
              </c:ext>
            </c:extLst>
          </c:dPt>
          <c:cat>
            <c:strRef>
              <c:f>Sheet1!$A$2:$A$8</c:f>
              <c:strCache>
                <c:ptCount val="7"/>
                <c:pt idx="0">
                  <c:v>2016-17</c:v>
                </c:pt>
                <c:pt idx="1">
                  <c:v>2017-18</c:v>
                </c:pt>
                <c:pt idx="2">
                  <c:v>2018-19</c:v>
                </c:pt>
                <c:pt idx="3">
                  <c:v>2019-20</c:v>
                </c:pt>
                <c:pt idx="4">
                  <c:v>2020-21</c:v>
                </c:pt>
                <c:pt idx="5">
                  <c:v>2021-22</c:v>
                </c:pt>
                <c:pt idx="6">
                  <c:v>2022-23</c:v>
                </c:pt>
              </c:strCache>
            </c:strRef>
          </c:cat>
          <c:val>
            <c:numRef>
              <c:f>Sheet1!$B$2:$B$8</c:f>
              <c:numCache>
                <c:formatCode>[$$-409]#,##0</c:formatCode>
                <c:ptCount val="7"/>
                <c:pt idx="0">
                  <c:v>1607</c:v>
                </c:pt>
                <c:pt idx="1">
                  <c:v>869</c:v>
                </c:pt>
                <c:pt idx="2">
                  <c:v>2513</c:v>
                </c:pt>
                <c:pt idx="3">
                  <c:v>7403</c:v>
                </c:pt>
                <c:pt idx="4">
                  <c:v>6011</c:v>
                </c:pt>
                <c:pt idx="5">
                  <c:v>7882</c:v>
                </c:pt>
                <c:pt idx="6">
                  <c:v>10220</c:v>
                </c:pt>
              </c:numCache>
            </c:numRef>
          </c:val>
          <c:extLst>
            <c:ext xmlns:c16="http://schemas.microsoft.com/office/drawing/2014/chart" uri="{C3380CC4-5D6E-409C-BE32-E72D297353CC}">
              <c16:uniqueId val="{00000000-F239-4727-B977-41FE8C05BCDC}"/>
            </c:ext>
          </c:extLst>
        </c:ser>
        <c:dLbls>
          <c:showLegendKey val="0"/>
          <c:showVal val="0"/>
          <c:showCatName val="0"/>
          <c:showSerName val="0"/>
          <c:showPercent val="0"/>
          <c:showBubbleSize val="0"/>
        </c:dLbls>
        <c:gapWidth val="150"/>
        <c:axId val="1558379167"/>
        <c:axId val="1558371007"/>
        <c:extLst>
          <c:ext xmlns:c15="http://schemas.microsoft.com/office/drawing/2012/chart" uri="{02D57815-91ED-43cb-92C2-25804820EDAC}">
            <c15:filteredBarSeries>
              <c15:ser>
                <c:idx val="1"/>
                <c:order val="1"/>
                <c:tx>
                  <c:strRef>
                    <c:extLst>
                      <c:ext uri="{02D57815-91ED-43cb-92C2-25804820EDAC}">
                        <c15:formulaRef>
                          <c15:sqref>Sheet1!#REF!</c15:sqref>
                        </c15:formulaRef>
                      </c:ext>
                    </c:extLst>
                    <c:strCache>
                      <c:ptCount val="1"/>
                      <c:pt idx="0">
                        <c:v>#REF!</c:v>
                      </c:pt>
                    </c:strCache>
                  </c:strRef>
                </c:tx>
                <c:spPr>
                  <a:gradFill rotWithShape="1">
                    <a:gsLst>
                      <a:gs pos="0">
                        <a:schemeClr val="accent2">
                          <a:tint val="98000"/>
                          <a:lumMod val="110000"/>
                        </a:schemeClr>
                      </a:gs>
                      <a:gs pos="84000">
                        <a:schemeClr val="accent2">
                          <a:shade val="90000"/>
                          <a:lumMod val="88000"/>
                        </a:schemeClr>
                      </a:gs>
                    </a:gsLst>
                    <a:lin ang="5400000" scaled="0"/>
                  </a:gradFill>
                  <a:ln>
                    <a:noFill/>
                  </a:ln>
                  <a:effectLst>
                    <a:outerShdw blurRad="38100" dist="25400" dir="5400000" rotWithShape="0">
                      <a:srgbClr val="000000">
                        <a:alpha val="55000"/>
                      </a:srgbClr>
                    </a:outerShdw>
                  </a:effectLst>
                </c:spPr>
                <c:invertIfNegative val="0"/>
                <c:cat>
                  <c:strRef>
                    <c:extLst>
                      <c:ex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c:ext uri="{02D57815-91ED-43cb-92C2-25804820EDAC}">
                        <c15:formulaRef>
                          <c15:sqref>Sheet1!#REF!</c15:sqref>
                        </c15:formulaRef>
                      </c:ext>
                    </c:extLst>
                    <c:numCache>
                      <c:formatCode>General</c:formatCode>
                      <c:ptCount val="1"/>
                      <c:pt idx="0">
                        <c:v>1</c:v>
                      </c:pt>
                    </c:numCache>
                  </c:numRef>
                </c:val>
                <c:extLst>
                  <c:ext xmlns:c16="http://schemas.microsoft.com/office/drawing/2014/chart" uri="{C3380CC4-5D6E-409C-BE32-E72D297353CC}">
                    <c16:uniqueId val="{00000003-F239-4727-B977-41FE8C05BCDC}"/>
                  </c:ext>
                </c:extLst>
              </c15:ser>
            </c15:filteredBarSeries>
          </c:ext>
        </c:extLst>
      </c:barChart>
      <c:lineChart>
        <c:grouping val="standard"/>
        <c:varyColors val="0"/>
        <c:ser>
          <c:idx val="2"/>
          <c:order val="2"/>
          <c:tx>
            <c:strRef>
              <c:f>Sheet1!$C$1</c:f>
              <c:strCache>
                <c:ptCount val="1"/>
                <c:pt idx="0">
                  <c:v> Average (Phase 1)</c:v>
                </c:pt>
              </c:strCache>
            </c:strRef>
          </c:tx>
          <c:spPr>
            <a:ln w="31750" cap="rnd">
              <a:solidFill>
                <a:schemeClr val="accent3"/>
              </a:solidFill>
              <a:round/>
            </a:ln>
            <a:effectLst>
              <a:outerShdw blurRad="38100" dist="25400" dir="5400000" rotWithShape="0">
                <a:srgbClr val="000000">
                  <a:alpha val="55000"/>
                </a:srgbClr>
              </a:outerShdw>
            </a:effectLst>
          </c:spPr>
          <c:marker>
            <c:symbol val="circle"/>
            <c:size val="6"/>
            <c:spPr>
              <a:gradFill rotWithShape="1">
                <a:gsLst>
                  <a:gs pos="0">
                    <a:schemeClr val="accent3">
                      <a:tint val="98000"/>
                      <a:lumMod val="110000"/>
                    </a:schemeClr>
                  </a:gs>
                  <a:gs pos="84000">
                    <a:schemeClr val="accent3">
                      <a:shade val="90000"/>
                      <a:lumMod val="88000"/>
                    </a:schemeClr>
                  </a:gs>
                </a:gsLst>
                <a:lin ang="5400000" scaled="0"/>
              </a:gradFill>
              <a:ln w="12700">
                <a:solidFill>
                  <a:schemeClr val="lt2"/>
                </a:solidFill>
                <a:round/>
              </a:ln>
              <a:effectLst>
                <a:outerShdw blurRad="38100" dist="25400" dir="5400000" rotWithShape="0">
                  <a:srgbClr val="000000">
                    <a:alpha val="55000"/>
                  </a:srgbClr>
                </a:outerShdw>
              </a:effectLst>
            </c:spPr>
          </c:marker>
          <c:cat>
            <c:strRef>
              <c:f>Sheet1!$A$2:$A$8</c:f>
              <c:strCache>
                <c:ptCount val="7"/>
                <c:pt idx="0">
                  <c:v>2016-17</c:v>
                </c:pt>
                <c:pt idx="1">
                  <c:v>2017-18</c:v>
                </c:pt>
                <c:pt idx="2">
                  <c:v>2018-19</c:v>
                </c:pt>
                <c:pt idx="3">
                  <c:v>2019-20</c:v>
                </c:pt>
                <c:pt idx="4">
                  <c:v>2020-21</c:v>
                </c:pt>
                <c:pt idx="5">
                  <c:v>2021-22</c:v>
                </c:pt>
                <c:pt idx="6">
                  <c:v>2022-23</c:v>
                </c:pt>
              </c:strCache>
            </c:strRef>
          </c:cat>
          <c:val>
            <c:numRef>
              <c:f>Sheet1!$C$2:$C$8</c:f>
              <c:numCache>
                <c:formatCode>[$$-409]#,##0</c:formatCode>
                <c:ptCount val="7"/>
                <c:pt idx="0">
                  <c:v>1663</c:v>
                </c:pt>
                <c:pt idx="1">
                  <c:v>1663</c:v>
                </c:pt>
                <c:pt idx="2">
                  <c:v>1663</c:v>
                </c:pt>
              </c:numCache>
            </c:numRef>
          </c:val>
          <c:smooth val="0"/>
          <c:extLst>
            <c:ext xmlns:c16="http://schemas.microsoft.com/office/drawing/2014/chart" uri="{C3380CC4-5D6E-409C-BE32-E72D297353CC}">
              <c16:uniqueId val="{00000001-F239-4727-B977-41FE8C05BCDC}"/>
            </c:ext>
          </c:extLst>
        </c:ser>
        <c:ser>
          <c:idx val="3"/>
          <c:order val="3"/>
          <c:tx>
            <c:strRef>
              <c:f>Sheet1!$D$1</c:f>
              <c:strCache>
                <c:ptCount val="1"/>
                <c:pt idx="0">
                  <c:v> Average (Phase 2)</c:v>
                </c:pt>
              </c:strCache>
            </c:strRef>
          </c:tx>
          <c:spPr>
            <a:ln w="31750" cap="rnd">
              <a:solidFill>
                <a:srgbClr val="C00000"/>
              </a:solidFill>
              <a:round/>
            </a:ln>
            <a:effectLst>
              <a:outerShdw blurRad="38100" dist="25400" dir="5400000" rotWithShape="0">
                <a:srgbClr val="000000">
                  <a:alpha val="55000"/>
                </a:srgbClr>
              </a:outerShdw>
            </a:effectLst>
          </c:spPr>
          <c:marker>
            <c:symbol val="circle"/>
            <c:size val="6"/>
            <c:spPr>
              <a:solidFill>
                <a:srgbClr val="C00000"/>
              </a:solidFill>
              <a:ln w="12700">
                <a:solidFill>
                  <a:schemeClr val="lt2"/>
                </a:solidFill>
                <a:round/>
              </a:ln>
              <a:effectLst>
                <a:outerShdw blurRad="38100" dist="25400" dir="5400000" rotWithShape="0">
                  <a:srgbClr val="000000">
                    <a:alpha val="55000"/>
                  </a:srgbClr>
                </a:outerShdw>
              </a:effectLst>
            </c:spPr>
          </c:marker>
          <c:cat>
            <c:strRef>
              <c:f>Sheet1!$A$2:$A$8</c:f>
              <c:strCache>
                <c:ptCount val="7"/>
                <c:pt idx="0">
                  <c:v>2016-17</c:v>
                </c:pt>
                <c:pt idx="1">
                  <c:v>2017-18</c:v>
                </c:pt>
                <c:pt idx="2">
                  <c:v>2018-19</c:v>
                </c:pt>
                <c:pt idx="3">
                  <c:v>2019-20</c:v>
                </c:pt>
                <c:pt idx="4">
                  <c:v>2020-21</c:v>
                </c:pt>
                <c:pt idx="5">
                  <c:v>2021-22</c:v>
                </c:pt>
                <c:pt idx="6">
                  <c:v>2022-23</c:v>
                </c:pt>
              </c:strCache>
            </c:strRef>
          </c:cat>
          <c:val>
            <c:numRef>
              <c:f>Sheet1!$D$2:$D$8</c:f>
              <c:numCache>
                <c:formatCode>General</c:formatCode>
                <c:ptCount val="7"/>
                <c:pt idx="3" formatCode="[$$-409]#,##0">
                  <c:v>7879</c:v>
                </c:pt>
                <c:pt idx="4" formatCode="[$$-409]#,##0">
                  <c:v>7879</c:v>
                </c:pt>
                <c:pt idx="5" formatCode="[$$-409]#,##0">
                  <c:v>7879</c:v>
                </c:pt>
                <c:pt idx="6" formatCode="[$$-409]#,##0">
                  <c:v>7879</c:v>
                </c:pt>
              </c:numCache>
            </c:numRef>
          </c:val>
          <c:smooth val="0"/>
          <c:extLst>
            <c:ext xmlns:c16="http://schemas.microsoft.com/office/drawing/2014/chart" uri="{C3380CC4-5D6E-409C-BE32-E72D297353CC}">
              <c16:uniqueId val="{00000002-F239-4727-B977-41FE8C05BCDC}"/>
            </c:ext>
          </c:extLst>
        </c:ser>
        <c:dLbls>
          <c:showLegendKey val="0"/>
          <c:showVal val="0"/>
          <c:showCatName val="0"/>
          <c:showSerName val="0"/>
          <c:showPercent val="0"/>
          <c:showBubbleSize val="0"/>
        </c:dLbls>
        <c:marker val="1"/>
        <c:smooth val="0"/>
        <c:axId val="1558379167"/>
        <c:axId val="1558371007"/>
        <c:extLst>
          <c:ext xmlns:c15="http://schemas.microsoft.com/office/drawing/2012/chart" uri="{02D57815-91ED-43cb-92C2-25804820EDAC}">
            <c15:filteredLineSeries>
              <c15:ser>
                <c:idx val="4"/>
                <c:order val="4"/>
                <c:tx>
                  <c:strRef>
                    <c:extLst>
                      <c:ext uri="{02D57815-91ED-43cb-92C2-25804820EDAC}">
                        <c15:formulaRef>
                          <c15:sqref>Sheet1!#REF!</c15:sqref>
                        </c15:formulaRef>
                      </c:ext>
                    </c:extLst>
                    <c:strCache>
                      <c:ptCount val="1"/>
                      <c:pt idx="0">
                        <c:v>#REF!</c:v>
                      </c:pt>
                    </c:strCache>
                  </c:strRef>
                </c:tx>
                <c:spPr>
                  <a:ln w="31750" cap="rnd">
                    <a:solidFill>
                      <a:schemeClr val="accent5"/>
                    </a:solidFill>
                    <a:round/>
                  </a:ln>
                  <a:effectLst>
                    <a:outerShdw blurRad="38100" dist="25400" dir="5400000" rotWithShape="0">
                      <a:srgbClr val="000000">
                        <a:alpha val="55000"/>
                      </a:srgbClr>
                    </a:outerShdw>
                  </a:effectLst>
                </c:spPr>
                <c:marker>
                  <c:symbol val="circle"/>
                  <c:size val="6"/>
                  <c:spPr>
                    <a:gradFill rotWithShape="1">
                      <a:gsLst>
                        <a:gs pos="0">
                          <a:schemeClr val="accent5">
                            <a:tint val="98000"/>
                            <a:lumMod val="110000"/>
                          </a:schemeClr>
                        </a:gs>
                        <a:gs pos="84000">
                          <a:schemeClr val="accent5">
                            <a:shade val="90000"/>
                            <a:lumMod val="88000"/>
                          </a:schemeClr>
                        </a:gs>
                      </a:gsLst>
                      <a:lin ang="5400000" scaled="0"/>
                    </a:gradFill>
                    <a:ln w="12700">
                      <a:solidFill>
                        <a:schemeClr val="lt2"/>
                      </a:solidFill>
                      <a:round/>
                    </a:ln>
                    <a:effectLst>
                      <a:outerShdw blurRad="38100" dist="25400" dir="5400000" rotWithShape="0">
                        <a:srgbClr val="000000">
                          <a:alpha val="55000"/>
                        </a:srgbClr>
                      </a:outerShdw>
                    </a:effectLst>
                  </c:spPr>
                </c:marker>
                <c:cat>
                  <c:strRef>
                    <c:extLst>
                      <c:ex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c:ext uri="{02D57815-91ED-43cb-92C2-25804820EDAC}">
                        <c15:formulaRef>
                          <c15:sqref>Sheet1!#REF!</c15:sqref>
                        </c15:formulaRef>
                      </c:ext>
                    </c:extLst>
                    <c:numCache>
                      <c:formatCode>General</c:formatCode>
                      <c:ptCount val="1"/>
                      <c:pt idx="0">
                        <c:v>1</c:v>
                      </c:pt>
                    </c:numCache>
                  </c:numRef>
                </c:val>
                <c:smooth val="0"/>
                <c:extLst>
                  <c:ext xmlns:c16="http://schemas.microsoft.com/office/drawing/2014/chart" uri="{C3380CC4-5D6E-409C-BE32-E72D297353CC}">
                    <c16:uniqueId val="{00000004-F239-4727-B977-41FE8C05BCDC}"/>
                  </c:ext>
                </c:extLst>
              </c15:ser>
            </c15:filteredLineSeries>
            <c15:filteredLineSeries>
              <c15:ser>
                <c:idx val="5"/>
                <c:order val="5"/>
                <c:tx>
                  <c:strRef>
                    <c:extLst xmlns:c15="http://schemas.microsoft.com/office/drawing/2012/chart">
                      <c:ext xmlns:c15="http://schemas.microsoft.com/office/drawing/2012/chart" uri="{02D57815-91ED-43cb-92C2-25804820EDAC}">
                        <c15:formulaRef>
                          <c15:sqref>Sheet1!#REF!</c15:sqref>
                        </c15:formulaRef>
                      </c:ext>
                    </c:extLst>
                    <c:strCache>
                      <c:ptCount val="1"/>
                      <c:pt idx="0">
                        <c:v>#REF!</c:v>
                      </c:pt>
                    </c:strCache>
                  </c:strRef>
                </c:tx>
                <c:spPr>
                  <a:ln w="31750" cap="rnd">
                    <a:solidFill>
                      <a:schemeClr val="accent6"/>
                    </a:solidFill>
                    <a:round/>
                  </a:ln>
                  <a:effectLst>
                    <a:outerShdw blurRad="38100" dist="25400" dir="5400000" rotWithShape="0">
                      <a:srgbClr val="000000">
                        <a:alpha val="55000"/>
                      </a:srgbClr>
                    </a:outerShdw>
                  </a:effectLst>
                </c:spPr>
                <c:marker>
                  <c:symbol val="circle"/>
                  <c:size val="6"/>
                  <c:spPr>
                    <a:gradFill rotWithShape="1">
                      <a:gsLst>
                        <a:gs pos="0">
                          <a:schemeClr val="accent6">
                            <a:tint val="98000"/>
                            <a:lumMod val="110000"/>
                          </a:schemeClr>
                        </a:gs>
                        <a:gs pos="84000">
                          <a:schemeClr val="accent6">
                            <a:shade val="90000"/>
                            <a:lumMod val="88000"/>
                          </a:schemeClr>
                        </a:gs>
                      </a:gsLst>
                      <a:lin ang="5400000" scaled="0"/>
                    </a:gradFill>
                    <a:ln w="12700">
                      <a:solidFill>
                        <a:schemeClr val="lt2"/>
                      </a:solidFill>
                      <a:round/>
                    </a:ln>
                    <a:effectLst>
                      <a:outerShdw blurRad="38100" dist="25400" dir="5400000" rotWithShape="0">
                        <a:srgbClr val="000000">
                          <a:alpha val="55000"/>
                        </a:srgbClr>
                      </a:outerShdw>
                    </a:effectLst>
                  </c:spPr>
                </c:marker>
                <c:cat>
                  <c:strRef>
                    <c:extLst xmlns:c15="http://schemas.microsoft.com/office/drawing/2012/chart">
                      <c:ext xmlns:c15="http://schemas.microsoft.com/office/drawing/2012/char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xmlns:c15="http://schemas.microsoft.com/office/drawing/2012/chart">
                      <c:ext xmlns:c15="http://schemas.microsoft.com/office/drawing/2012/chart" uri="{02D57815-91ED-43cb-92C2-25804820EDAC}">
                        <c15:formulaRef>
                          <c15:sqref>Sheet1!#REF!</c15:sqref>
                        </c15:formulaRef>
                      </c:ext>
                    </c:extLst>
                    <c:numCache>
                      <c:formatCode>General</c:formatCode>
                      <c:ptCount val="1"/>
                      <c:pt idx="0">
                        <c:v>1</c:v>
                      </c:pt>
                    </c:numCache>
                  </c:numRef>
                </c:val>
                <c:smooth val="0"/>
                <c:extLst xmlns:c15="http://schemas.microsoft.com/office/drawing/2012/chart">
                  <c:ext xmlns:c16="http://schemas.microsoft.com/office/drawing/2014/chart" uri="{C3380CC4-5D6E-409C-BE32-E72D297353CC}">
                    <c16:uniqueId val="{00000005-F239-4727-B977-41FE8C05BCDC}"/>
                  </c:ext>
                </c:extLst>
              </c15:ser>
            </c15:filteredLineSeries>
          </c:ext>
        </c:extLst>
      </c:lineChart>
      <c:catAx>
        <c:axId val="1558379167"/>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crossAx val="1558371007"/>
        <c:crosses val="autoZero"/>
        <c:auto val="1"/>
        <c:lblAlgn val="ctr"/>
        <c:lblOffset val="100"/>
        <c:noMultiLvlLbl val="0"/>
      </c:catAx>
      <c:valAx>
        <c:axId val="1558371007"/>
        <c:scaling>
          <c:orientation val="minMax"/>
        </c:scaling>
        <c:delete val="0"/>
        <c:axPos val="l"/>
        <c:majorGridlines>
          <c:spPr>
            <a:ln w="9525" cap="flat" cmpd="sng" algn="ctr">
              <a:solidFill>
                <a:schemeClr val="tx2">
                  <a:lumMod val="15000"/>
                  <a:lumOff val="85000"/>
                </a:schemeClr>
              </a:solidFill>
              <a:round/>
            </a:ln>
            <a:effectLst/>
          </c:spPr>
        </c:majorGridlines>
        <c:title>
          <c:tx>
            <c:rich>
              <a:bodyPr rot="-5400000" spcFirstLastPara="1" vertOverflow="ellipsis" vert="horz" wrap="square" anchor="ctr" anchorCtr="1"/>
              <a:lstStyle/>
              <a:p>
                <a:pPr>
                  <a:defRPr sz="1197" b="1" i="0" u="none" strike="noStrike" kern="1200" baseline="0">
                    <a:solidFill>
                      <a:schemeClr val="tx2"/>
                    </a:solidFill>
                    <a:latin typeface="+mn-lt"/>
                    <a:ea typeface="+mn-ea"/>
                    <a:cs typeface="+mn-cs"/>
                  </a:defRPr>
                </a:pPr>
                <a:r>
                  <a:rPr lang="en-US" dirty="0"/>
                  <a:t>TDVA, US</a:t>
                </a:r>
                <a:r>
                  <a:rPr lang="en-US" baseline="0" dirty="0"/>
                  <a:t> $ Mn</a:t>
                </a:r>
                <a:endParaRPr lang="en-IN" dirty="0"/>
              </a:p>
            </c:rich>
          </c:tx>
          <c:layout/>
          <c:overlay val="0"/>
          <c:spPr>
            <a:noFill/>
            <a:ln>
              <a:noFill/>
            </a:ln>
            <a:effectLst/>
          </c:spPr>
          <c:txPr>
            <a:bodyPr rot="-5400000" spcFirstLastPara="1" vertOverflow="ellipsis" vert="horz" wrap="square" anchor="ctr" anchorCtr="1"/>
            <a:lstStyle/>
            <a:p>
              <a:pPr>
                <a:defRPr sz="1197" b="1" i="0" u="none" strike="noStrike" kern="1200" baseline="0">
                  <a:solidFill>
                    <a:schemeClr val="tx2"/>
                  </a:solidFill>
                  <a:latin typeface="+mn-lt"/>
                  <a:ea typeface="+mn-ea"/>
                  <a:cs typeface="+mn-cs"/>
                </a:defRPr>
              </a:pPr>
              <a:endParaRPr lang="en-US"/>
            </a:p>
          </c:txPr>
        </c:title>
        <c:numFmt formatCode="[$$-409]#,##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crossAx val="1558379167"/>
        <c:crosses val="autoZero"/>
        <c:crossBetween val="between"/>
      </c:valAx>
      <c:spPr>
        <a:noFill/>
        <a:ln>
          <a:noFill/>
        </a:ln>
        <a:effectLst/>
      </c:spPr>
    </c:plotArea>
    <c:legend>
      <c:legendPos val="t"/>
      <c:legendEntry>
        <c:idx val="0"/>
        <c:delete val="1"/>
      </c:legendEntry>
      <c:layout/>
      <c:overlay val="0"/>
      <c:spPr>
        <a:noFill/>
        <a:ln>
          <a:noFill/>
        </a:ln>
        <a:effectLst/>
      </c:spPr>
      <c:txPr>
        <a:bodyPr rot="0" spcFirstLastPara="1" vertOverflow="ellipsis" vert="horz" wrap="square" anchor="ctr" anchorCtr="1"/>
        <a:lstStyle/>
        <a:p>
          <a:pPr>
            <a:defRPr sz="1500" b="0" i="0" u="none" strike="noStrike" kern="1200" baseline="0">
              <a:solidFill>
                <a:schemeClr val="tx2"/>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rgbClr val="ED7D31">
        <a:lumMod val="20000"/>
        <a:lumOff val="80000"/>
      </a:srgbClr>
    </a:solidFill>
    <a:ln>
      <a:noFill/>
    </a:ln>
    <a:effectLst/>
  </c:spPr>
  <c:txPr>
    <a:bodyPr/>
    <a:lstStyle/>
    <a:p>
      <a:pPr>
        <a:defRPr/>
      </a:pPr>
      <a:endParaRPr lang="en-US"/>
    </a:p>
  </c:txPr>
  <c:externalData r:id="rId4">
    <c:autoUpdate val="0"/>
  </c:externalData>
  <c:userShapes r:id="rId5"/>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203409623864098"/>
          <c:y val="0.12199588029679757"/>
          <c:w val="0.82608918229820361"/>
          <c:h val="0.81817386936921366"/>
        </c:manualLayout>
      </c:layout>
      <c:barChart>
        <c:barDir val="col"/>
        <c:grouping val="stacked"/>
        <c:varyColors val="0"/>
        <c:ser>
          <c:idx val="1"/>
          <c:order val="1"/>
          <c:tx>
            <c:strRef>
              <c:f>Sheet1!$C$1</c:f>
              <c:strCache>
                <c:ptCount val="1"/>
                <c:pt idx="0">
                  <c:v>FVA</c:v>
                </c:pt>
              </c:strCache>
            </c:strRef>
          </c:tx>
          <c:spPr>
            <a:gradFill rotWithShape="1">
              <a:gsLst>
                <a:gs pos="0">
                  <a:schemeClr val="accent2">
                    <a:tint val="98000"/>
                    <a:lumMod val="110000"/>
                  </a:schemeClr>
                </a:gs>
                <a:gs pos="84000">
                  <a:schemeClr val="accent2">
                    <a:shade val="90000"/>
                    <a:lumMod val="88000"/>
                  </a:schemeClr>
                </a:gs>
              </a:gsLst>
              <a:lin ang="5400000" scaled="0"/>
            </a:gradFill>
            <a:ln>
              <a:noFill/>
            </a:ln>
            <a:effectLst>
              <a:outerShdw blurRad="38100" dist="25400" dir="5400000" rotWithShape="0">
                <a:srgbClr val="000000">
                  <a:alpha val="55000"/>
                </a:srgbClr>
              </a:outerShdw>
            </a:effectLst>
          </c:spPr>
          <c:invertIfNegative val="0"/>
          <c:dPt>
            <c:idx val="0"/>
            <c:invertIfNegative val="0"/>
            <c:bubble3D val="0"/>
            <c:spPr>
              <a:solidFill>
                <a:srgbClr val="7030A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0-3FC0-4AD1-91C1-672E9287DFA9}"/>
              </c:ext>
            </c:extLst>
          </c:dPt>
          <c:dPt>
            <c:idx val="1"/>
            <c:invertIfNegative val="0"/>
            <c:bubble3D val="0"/>
            <c:spPr>
              <a:solidFill>
                <a:srgbClr val="7030A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1-3FC0-4AD1-91C1-672E9287DFA9}"/>
              </c:ext>
            </c:extLst>
          </c:dPt>
          <c:dPt>
            <c:idx val="2"/>
            <c:invertIfNegative val="0"/>
            <c:bubble3D val="0"/>
            <c:spPr>
              <a:solidFill>
                <a:srgbClr val="7030A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2-3FC0-4AD1-91C1-672E9287DFA9}"/>
              </c:ext>
            </c:extLst>
          </c:dPt>
          <c:dPt>
            <c:idx val="3"/>
            <c:invertIfNegative val="0"/>
            <c:bubble3D val="0"/>
            <c:spPr>
              <a:solidFill>
                <a:srgbClr val="FFC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3-3FC0-4AD1-91C1-672E9287DFA9}"/>
              </c:ext>
            </c:extLst>
          </c:dPt>
          <c:dPt>
            <c:idx val="4"/>
            <c:invertIfNegative val="0"/>
            <c:bubble3D val="0"/>
            <c:spPr>
              <a:solidFill>
                <a:srgbClr val="FFC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4-3FC0-4AD1-91C1-672E9287DFA9}"/>
              </c:ext>
            </c:extLst>
          </c:dPt>
          <c:dPt>
            <c:idx val="5"/>
            <c:invertIfNegative val="0"/>
            <c:bubble3D val="0"/>
            <c:spPr>
              <a:solidFill>
                <a:srgbClr val="FFC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5-3FC0-4AD1-91C1-672E9287DFA9}"/>
              </c:ext>
            </c:extLst>
          </c:dPt>
          <c:dPt>
            <c:idx val="6"/>
            <c:invertIfNegative val="0"/>
            <c:bubble3D val="0"/>
            <c:spPr>
              <a:solidFill>
                <a:srgbClr val="FFC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6-3FC0-4AD1-91C1-672E9287DFA9}"/>
              </c:ext>
            </c:extLst>
          </c:dPt>
          <c:cat>
            <c:strRef>
              <c:f>Sheet1!$A$2:$A$8</c:f>
              <c:strCache>
                <c:ptCount val="7"/>
                <c:pt idx="0">
                  <c:v>2016-17</c:v>
                </c:pt>
                <c:pt idx="1">
                  <c:v>2017-18</c:v>
                </c:pt>
                <c:pt idx="2">
                  <c:v>2018-19</c:v>
                </c:pt>
                <c:pt idx="3">
                  <c:v>2019-20</c:v>
                </c:pt>
                <c:pt idx="4">
                  <c:v>2020-21</c:v>
                </c:pt>
                <c:pt idx="5">
                  <c:v>2021-22</c:v>
                </c:pt>
                <c:pt idx="6">
                  <c:v>2022-23</c:v>
                </c:pt>
              </c:strCache>
            </c:strRef>
          </c:cat>
          <c:val>
            <c:numRef>
              <c:f>Sheet1!$C$2:$C$8</c:f>
              <c:numCache>
                <c:formatCode>"$"#,##0</c:formatCode>
                <c:ptCount val="7"/>
                <c:pt idx="0">
                  <c:v>11393</c:v>
                </c:pt>
                <c:pt idx="1">
                  <c:v>19131</c:v>
                </c:pt>
                <c:pt idx="2">
                  <c:v>23487</c:v>
                </c:pt>
                <c:pt idx="3">
                  <c:v>22597</c:v>
                </c:pt>
                <c:pt idx="4">
                  <c:v>23989</c:v>
                </c:pt>
                <c:pt idx="5">
                  <c:v>30118</c:v>
                </c:pt>
                <c:pt idx="6">
                  <c:v>33780</c:v>
                </c:pt>
              </c:numCache>
            </c:numRef>
          </c:val>
          <c:extLst>
            <c:ext xmlns:c16="http://schemas.microsoft.com/office/drawing/2014/chart" uri="{C3380CC4-5D6E-409C-BE32-E72D297353CC}">
              <c16:uniqueId val="{00000000-5677-417C-B4C3-2A986BA051AF}"/>
            </c:ext>
          </c:extLst>
        </c:ser>
        <c:ser>
          <c:idx val="2"/>
          <c:order val="2"/>
          <c:tx>
            <c:strRef>
              <c:f>Sheet1!$D$1</c:f>
              <c:strCache>
                <c:ptCount val="1"/>
                <c:pt idx="0">
                  <c:v>DVA</c:v>
                </c:pt>
              </c:strCache>
            </c:strRef>
          </c:tx>
          <c:spPr>
            <a:gradFill rotWithShape="1">
              <a:gsLst>
                <a:gs pos="0">
                  <a:schemeClr val="accent3">
                    <a:tint val="98000"/>
                    <a:lumMod val="110000"/>
                  </a:schemeClr>
                </a:gs>
                <a:gs pos="84000">
                  <a:schemeClr val="accent3">
                    <a:shade val="90000"/>
                    <a:lumMod val="88000"/>
                  </a:schemeClr>
                </a:gs>
              </a:gsLst>
              <a:lin ang="5400000" scaled="0"/>
            </a:gradFill>
            <a:ln>
              <a:noFill/>
            </a:ln>
            <a:effectLst>
              <a:outerShdw blurRad="38100" dist="25400" dir="5400000" rotWithShape="0">
                <a:srgbClr val="000000">
                  <a:alpha val="55000"/>
                </a:srgbClr>
              </a:outerShdw>
            </a:effectLst>
          </c:spPr>
          <c:invertIfNegative val="0"/>
          <c:dPt>
            <c:idx val="3"/>
            <c:invertIfNegative val="0"/>
            <c:bubble3D val="0"/>
            <c:spPr>
              <a:solidFill>
                <a:srgbClr val="C00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7-3FC0-4AD1-91C1-672E9287DFA9}"/>
              </c:ext>
            </c:extLst>
          </c:dPt>
          <c:dPt>
            <c:idx val="4"/>
            <c:invertIfNegative val="0"/>
            <c:bubble3D val="0"/>
            <c:spPr>
              <a:solidFill>
                <a:srgbClr val="C00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8-3FC0-4AD1-91C1-672E9287DFA9}"/>
              </c:ext>
            </c:extLst>
          </c:dPt>
          <c:dPt>
            <c:idx val="5"/>
            <c:invertIfNegative val="0"/>
            <c:bubble3D val="0"/>
            <c:spPr>
              <a:solidFill>
                <a:srgbClr val="C00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9-3FC0-4AD1-91C1-672E9287DFA9}"/>
              </c:ext>
            </c:extLst>
          </c:dPt>
          <c:dPt>
            <c:idx val="6"/>
            <c:invertIfNegative val="0"/>
            <c:bubble3D val="0"/>
            <c:spPr>
              <a:solidFill>
                <a:srgbClr val="C00000"/>
              </a:solidFill>
              <a:ln>
                <a:noFill/>
              </a:ln>
              <a:effectLst>
                <a:outerShdw blurRad="38100" dist="25400" dir="5400000" rotWithShape="0">
                  <a:srgbClr val="000000">
                    <a:alpha val="55000"/>
                  </a:srgbClr>
                </a:outerShdw>
              </a:effectLst>
            </c:spPr>
            <c:extLst>
              <c:ext xmlns:c16="http://schemas.microsoft.com/office/drawing/2014/chart" uri="{C3380CC4-5D6E-409C-BE32-E72D297353CC}">
                <c16:uniqueId val="{0000000A-3FC0-4AD1-91C1-672E9287DFA9}"/>
              </c:ext>
            </c:extLst>
          </c:dPt>
          <c:cat>
            <c:strRef>
              <c:f>Sheet1!$A$2:$A$8</c:f>
              <c:strCache>
                <c:ptCount val="7"/>
                <c:pt idx="0">
                  <c:v>2016-17</c:v>
                </c:pt>
                <c:pt idx="1">
                  <c:v>2017-18</c:v>
                </c:pt>
                <c:pt idx="2">
                  <c:v>2018-19</c:v>
                </c:pt>
                <c:pt idx="3">
                  <c:v>2019-20</c:v>
                </c:pt>
                <c:pt idx="4">
                  <c:v>2020-21</c:v>
                </c:pt>
                <c:pt idx="5">
                  <c:v>2021-22</c:v>
                </c:pt>
                <c:pt idx="6">
                  <c:v>2022-23</c:v>
                </c:pt>
              </c:strCache>
            </c:strRef>
          </c:cat>
          <c:val>
            <c:numRef>
              <c:f>Sheet1!$D$2:$D$8</c:f>
              <c:numCache>
                <c:formatCode>"$"#,##0</c:formatCode>
                <c:ptCount val="7"/>
                <c:pt idx="0">
                  <c:v>1607</c:v>
                </c:pt>
                <c:pt idx="1">
                  <c:v>869</c:v>
                </c:pt>
                <c:pt idx="2">
                  <c:v>2513</c:v>
                </c:pt>
                <c:pt idx="3">
                  <c:v>7403</c:v>
                </c:pt>
                <c:pt idx="4">
                  <c:v>6011</c:v>
                </c:pt>
                <c:pt idx="5">
                  <c:v>7882</c:v>
                </c:pt>
                <c:pt idx="6">
                  <c:v>10220</c:v>
                </c:pt>
              </c:numCache>
            </c:numRef>
          </c:val>
          <c:extLst>
            <c:ext xmlns:c16="http://schemas.microsoft.com/office/drawing/2014/chart" uri="{C3380CC4-5D6E-409C-BE32-E72D297353CC}">
              <c16:uniqueId val="{00000001-5677-417C-B4C3-2A986BA051AF}"/>
            </c:ext>
          </c:extLst>
        </c:ser>
        <c:ser>
          <c:idx val="7"/>
          <c:order val="3"/>
          <c:tx>
            <c:strRef>
              <c:f>Sheet1!$I$1</c:f>
              <c:strCache>
                <c:ptCount val="1"/>
                <c:pt idx="0">
                  <c:v>DVA Growth (2016-2018 to 2019-2021)</c:v>
                </c:pt>
              </c:strCache>
              <c:extLst xmlns:c15="http://schemas.microsoft.com/office/drawing/2012/chart"/>
            </c:strRef>
          </c:tx>
          <c:spPr>
            <a:gradFill rotWithShape="1">
              <a:gsLst>
                <a:gs pos="0">
                  <a:schemeClr val="accent2">
                    <a:lumMod val="60000"/>
                    <a:tint val="98000"/>
                    <a:lumMod val="110000"/>
                  </a:schemeClr>
                </a:gs>
                <a:gs pos="84000">
                  <a:schemeClr val="accent2">
                    <a:lumMod val="60000"/>
                    <a:shade val="90000"/>
                    <a:lumMod val="88000"/>
                  </a:schemeClr>
                </a:gs>
              </a:gsLst>
              <a:lin ang="5400000" scaled="0"/>
            </a:gradFill>
            <a:ln>
              <a:noFill/>
            </a:ln>
            <a:effectLst>
              <a:outerShdw blurRad="38100" dist="25400" dir="5400000" rotWithShape="0">
                <a:srgbClr val="000000">
                  <a:alpha val="55000"/>
                </a:srgbClr>
              </a:outerShdw>
            </a:effectLst>
          </c:spPr>
          <c:invertIfNegative val="0"/>
          <c:cat>
            <c:strRef>
              <c:f>Sheet1!$A$2:$A$8</c:f>
              <c:strCache>
                <c:ptCount val="7"/>
                <c:pt idx="0">
                  <c:v>2016-17</c:v>
                </c:pt>
                <c:pt idx="1">
                  <c:v>2017-18</c:v>
                </c:pt>
                <c:pt idx="2">
                  <c:v>2018-19</c:v>
                </c:pt>
                <c:pt idx="3">
                  <c:v>2019-20</c:v>
                </c:pt>
                <c:pt idx="4">
                  <c:v>2020-21</c:v>
                </c:pt>
                <c:pt idx="5">
                  <c:v>2021-22</c:v>
                </c:pt>
                <c:pt idx="6">
                  <c:v>2022-23</c:v>
                </c:pt>
              </c:strCache>
              <c:extLst xmlns:c15="http://schemas.microsoft.com/office/drawing/2012/chart"/>
            </c:strRef>
          </c:cat>
          <c:val>
            <c:numRef>
              <c:f>Sheet1!$I$2:$I$8</c:f>
              <c:numCache>
                <c:formatCode>General</c:formatCode>
                <c:ptCount val="7"/>
                <c:pt idx="2" formatCode="0%">
                  <c:v>3.74</c:v>
                </c:pt>
              </c:numCache>
              <c:extLst xmlns:c15="http://schemas.microsoft.com/office/drawing/2012/chart"/>
            </c:numRef>
          </c:val>
          <c:extLst xmlns:c15="http://schemas.microsoft.com/office/drawing/2012/chart">
            <c:ext xmlns:c16="http://schemas.microsoft.com/office/drawing/2014/chart" uri="{C3380CC4-5D6E-409C-BE32-E72D297353CC}">
              <c16:uniqueId val="{00000006-5677-417C-B4C3-2A986BA051AF}"/>
            </c:ext>
          </c:extLst>
        </c:ser>
        <c:ser>
          <c:idx val="8"/>
          <c:order val="4"/>
          <c:tx>
            <c:strRef>
              <c:f>Sheet1!$J$1</c:f>
              <c:strCache>
                <c:ptCount val="1"/>
                <c:pt idx="0">
                  <c:v>FVA Growth (2016-2018 to 2019-2021)</c:v>
                </c:pt>
              </c:strCache>
              <c:extLst xmlns:c15="http://schemas.microsoft.com/office/drawing/2012/chart"/>
            </c:strRef>
          </c:tx>
          <c:spPr>
            <a:gradFill rotWithShape="1">
              <a:gsLst>
                <a:gs pos="0">
                  <a:schemeClr val="accent3">
                    <a:lumMod val="60000"/>
                    <a:tint val="98000"/>
                    <a:lumMod val="110000"/>
                  </a:schemeClr>
                </a:gs>
                <a:gs pos="84000">
                  <a:schemeClr val="accent3">
                    <a:lumMod val="60000"/>
                    <a:shade val="90000"/>
                    <a:lumMod val="88000"/>
                  </a:schemeClr>
                </a:gs>
              </a:gsLst>
              <a:lin ang="5400000" scaled="0"/>
            </a:gradFill>
            <a:ln>
              <a:noFill/>
            </a:ln>
            <a:effectLst>
              <a:outerShdw blurRad="38100" dist="25400" dir="5400000" rotWithShape="0">
                <a:srgbClr val="000000">
                  <a:alpha val="55000"/>
                </a:srgbClr>
              </a:outerShdw>
            </a:effectLst>
          </c:spPr>
          <c:invertIfNegative val="0"/>
          <c:cat>
            <c:strRef>
              <c:f>Sheet1!$A$2:$A$8</c:f>
              <c:strCache>
                <c:ptCount val="7"/>
                <c:pt idx="0">
                  <c:v>2016-17</c:v>
                </c:pt>
                <c:pt idx="1">
                  <c:v>2017-18</c:v>
                </c:pt>
                <c:pt idx="2">
                  <c:v>2018-19</c:v>
                </c:pt>
                <c:pt idx="3">
                  <c:v>2019-20</c:v>
                </c:pt>
                <c:pt idx="4">
                  <c:v>2020-21</c:v>
                </c:pt>
                <c:pt idx="5">
                  <c:v>2021-22</c:v>
                </c:pt>
                <c:pt idx="6">
                  <c:v>2022-23</c:v>
                </c:pt>
              </c:strCache>
              <c:extLst xmlns:c15="http://schemas.microsoft.com/office/drawing/2012/chart"/>
            </c:strRef>
          </c:cat>
          <c:val>
            <c:numRef>
              <c:f>Sheet1!$J$2:$J$8</c:f>
              <c:numCache>
                <c:formatCode>General</c:formatCode>
                <c:ptCount val="7"/>
                <c:pt idx="2" formatCode="0%">
                  <c:v>0.53</c:v>
                </c:pt>
              </c:numCache>
              <c:extLst xmlns:c15="http://schemas.microsoft.com/office/drawing/2012/chart"/>
            </c:numRef>
          </c:val>
          <c:extLst xmlns:c15="http://schemas.microsoft.com/office/drawing/2012/chart">
            <c:ext xmlns:c16="http://schemas.microsoft.com/office/drawing/2014/chart" uri="{C3380CC4-5D6E-409C-BE32-E72D297353CC}">
              <c16:uniqueId val="{00000007-5677-417C-B4C3-2A986BA051AF}"/>
            </c:ext>
          </c:extLst>
        </c:ser>
        <c:dLbls>
          <c:showLegendKey val="0"/>
          <c:showVal val="0"/>
          <c:showCatName val="0"/>
          <c:showSerName val="0"/>
          <c:showPercent val="0"/>
          <c:showBubbleSize val="0"/>
        </c:dLbls>
        <c:gapWidth val="219"/>
        <c:overlap val="100"/>
        <c:axId val="1370712223"/>
        <c:axId val="1370705503"/>
        <c:extLst>
          <c:ext xmlns:c15="http://schemas.microsoft.com/office/drawing/2012/chart" uri="{02D57815-91ED-43cb-92C2-25804820EDAC}">
            <c15:filteredBarSeries>
              <c15:ser>
                <c:idx val="0"/>
                <c:order val="0"/>
                <c:tx>
                  <c:strRef>
                    <c:extLst>
                      <c:ext uri="{02D57815-91ED-43cb-92C2-25804820EDAC}">
                        <c15:formulaRef>
                          <c15:sqref>Sheet1!$B$1</c15:sqref>
                        </c15:formulaRef>
                      </c:ext>
                    </c:extLst>
                    <c:strCache>
                      <c:ptCount val="1"/>
                      <c:pt idx="0">
                        <c:v>Output</c:v>
                      </c:pt>
                    </c:strCache>
                  </c:strRef>
                </c:tx>
                <c:spPr>
                  <a:gradFill rotWithShape="1">
                    <a:gsLst>
                      <a:gs pos="0">
                        <a:schemeClr val="accent1">
                          <a:tint val="98000"/>
                          <a:lumMod val="110000"/>
                        </a:schemeClr>
                      </a:gs>
                      <a:gs pos="84000">
                        <a:schemeClr val="accent1">
                          <a:shade val="90000"/>
                          <a:lumMod val="88000"/>
                        </a:schemeClr>
                      </a:gs>
                    </a:gsLst>
                    <a:lin ang="5400000" scaled="0"/>
                  </a:gradFill>
                  <a:ln>
                    <a:noFill/>
                  </a:ln>
                  <a:effectLst>
                    <a:outerShdw blurRad="38100" dist="25400" dir="5400000" rotWithShape="0">
                      <a:srgbClr val="000000">
                        <a:alpha val="55000"/>
                      </a:srgbClr>
                    </a:outerShdw>
                  </a:effectLst>
                </c:spPr>
                <c:invertIfNegative val="0"/>
                <c:cat>
                  <c:strRef>
                    <c:extLst>
                      <c:ex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c:ext uri="{02D57815-91ED-43cb-92C2-25804820EDAC}">
                        <c15:formulaRef>
                          <c15:sqref>Sheet1!$B$2:$B$8</c15:sqref>
                        </c15:formulaRef>
                      </c:ext>
                    </c:extLst>
                    <c:numCache>
                      <c:formatCode>"$"#,##0</c:formatCode>
                      <c:ptCount val="7"/>
                      <c:pt idx="0">
                        <c:v>13000</c:v>
                      </c:pt>
                      <c:pt idx="1">
                        <c:v>20000</c:v>
                      </c:pt>
                      <c:pt idx="2">
                        <c:v>26000</c:v>
                      </c:pt>
                      <c:pt idx="3">
                        <c:v>30000</c:v>
                      </c:pt>
                      <c:pt idx="4">
                        <c:v>30000</c:v>
                      </c:pt>
                      <c:pt idx="5">
                        <c:v>38000</c:v>
                      </c:pt>
                      <c:pt idx="6">
                        <c:v>44000</c:v>
                      </c:pt>
                    </c:numCache>
                  </c:numRef>
                </c:val>
                <c:extLst>
                  <c:ext xmlns:c16="http://schemas.microsoft.com/office/drawing/2014/chart" uri="{C3380CC4-5D6E-409C-BE32-E72D297353CC}">
                    <c16:uniqueId val="{00000005-5677-417C-B4C3-2A986BA051AF}"/>
                  </c:ext>
                </c:extLst>
              </c15:ser>
            </c15:filteredBarSeries>
            <c15:filteredBarSeries>
              <c15:ser>
                <c:idx val="10"/>
                <c:order val="5"/>
                <c:tx>
                  <c:strRef>
                    <c:extLst xmlns:c15="http://schemas.microsoft.com/office/drawing/2012/chart">
                      <c:ext xmlns:c15="http://schemas.microsoft.com/office/drawing/2012/chart" uri="{02D57815-91ED-43cb-92C2-25804820EDAC}">
                        <c15:formulaRef>
                          <c15:sqref>Sheet1!$L$1</c15:sqref>
                        </c15:formulaRef>
                      </c:ext>
                    </c:extLst>
                    <c:strCache>
                      <c:ptCount val="1"/>
                      <c:pt idx="0">
                        <c:v>FVA Share</c:v>
                      </c:pt>
                    </c:strCache>
                  </c:strRef>
                </c:tx>
                <c:spPr>
                  <a:gradFill rotWithShape="1">
                    <a:gsLst>
                      <a:gs pos="0">
                        <a:schemeClr val="accent5">
                          <a:lumMod val="60000"/>
                          <a:tint val="98000"/>
                          <a:lumMod val="110000"/>
                        </a:schemeClr>
                      </a:gs>
                      <a:gs pos="84000">
                        <a:schemeClr val="accent5">
                          <a:lumMod val="60000"/>
                          <a:shade val="90000"/>
                          <a:lumMod val="88000"/>
                        </a:schemeClr>
                      </a:gs>
                    </a:gsLst>
                    <a:lin ang="5400000" scaled="0"/>
                  </a:gradFill>
                  <a:ln>
                    <a:noFill/>
                  </a:ln>
                  <a:effectLst>
                    <a:outerShdw blurRad="38100" dist="25400" dir="5400000" rotWithShape="0">
                      <a:srgbClr val="000000">
                        <a:alpha val="55000"/>
                      </a:srgbClr>
                    </a:outerShdw>
                  </a:effectLst>
                </c:spPr>
                <c:invertIfNegative val="0"/>
                <c:cat>
                  <c:strRef>
                    <c:extLst xmlns:c15="http://schemas.microsoft.com/office/drawing/2012/chart">
                      <c:ext xmlns:c15="http://schemas.microsoft.com/office/drawing/2012/char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xmlns:c15="http://schemas.microsoft.com/office/drawing/2012/chart">
                      <c:ext xmlns:c15="http://schemas.microsoft.com/office/drawing/2012/chart" uri="{02D57815-91ED-43cb-92C2-25804820EDAC}">
                        <c15:formulaRef>
                          <c15:sqref>Sheet1!$L$2:$L$8</c15:sqref>
                        </c15:formulaRef>
                      </c:ext>
                    </c:extLst>
                    <c:numCache>
                      <c:formatCode>0%</c:formatCode>
                      <c:ptCount val="7"/>
                      <c:pt idx="0">
                        <c:v>0.88</c:v>
                      </c:pt>
                      <c:pt idx="1">
                        <c:v>0.96</c:v>
                      </c:pt>
                      <c:pt idx="2">
                        <c:v>0.9</c:v>
                      </c:pt>
                      <c:pt idx="3">
                        <c:v>0.75</c:v>
                      </c:pt>
                      <c:pt idx="4">
                        <c:v>0.8</c:v>
                      </c:pt>
                      <c:pt idx="5">
                        <c:v>0.79</c:v>
                      </c:pt>
                      <c:pt idx="6">
                        <c:v>0.77</c:v>
                      </c:pt>
                    </c:numCache>
                  </c:numRef>
                </c:val>
                <c:extLst xmlns:c15="http://schemas.microsoft.com/office/drawing/2012/chart">
                  <c:ext xmlns:c16="http://schemas.microsoft.com/office/drawing/2014/chart" uri="{C3380CC4-5D6E-409C-BE32-E72D297353CC}">
                    <c16:uniqueId val="{00000008-5677-417C-B4C3-2A986BA051AF}"/>
                  </c:ext>
                </c:extLst>
              </c15:ser>
            </c15:filteredBarSeries>
          </c:ext>
        </c:extLst>
      </c:barChart>
      <c:catAx>
        <c:axId val="1370712223"/>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crossAx val="1370705503"/>
        <c:crosses val="autoZero"/>
        <c:auto val="1"/>
        <c:lblAlgn val="ctr"/>
        <c:lblOffset val="100"/>
        <c:noMultiLvlLbl val="0"/>
      </c:catAx>
      <c:valAx>
        <c:axId val="1370705503"/>
        <c:scaling>
          <c:orientation val="minMax"/>
        </c:scaling>
        <c:delete val="0"/>
        <c:axPos val="l"/>
        <c:majorGridlines>
          <c:spPr>
            <a:ln w="9525" cap="flat" cmpd="sng" algn="ctr">
              <a:solidFill>
                <a:schemeClr val="tx2">
                  <a:lumMod val="15000"/>
                  <a:lumOff val="85000"/>
                </a:schemeClr>
              </a:solidFill>
              <a:round/>
            </a:ln>
            <a:effectLst/>
          </c:spPr>
        </c:majorGridlines>
        <c:title>
          <c:tx>
            <c:rich>
              <a:bodyPr rot="-5400000" spcFirstLastPara="1" vertOverflow="ellipsis" vert="horz" wrap="square" anchor="ctr" anchorCtr="1"/>
              <a:lstStyle/>
              <a:p>
                <a:pPr>
                  <a:defRPr sz="1197" b="1" i="0" u="none" strike="noStrike" kern="1200" baseline="0">
                    <a:solidFill>
                      <a:schemeClr val="tx2"/>
                    </a:solidFill>
                    <a:latin typeface="+mn-lt"/>
                    <a:ea typeface="+mn-ea"/>
                    <a:cs typeface="+mn-cs"/>
                  </a:defRPr>
                </a:pPr>
                <a:r>
                  <a:rPr lang="en-IN" dirty="0"/>
                  <a:t>US $ Mn</a:t>
                </a:r>
              </a:p>
            </c:rich>
          </c:tx>
          <c:layout/>
          <c:overlay val="0"/>
          <c:spPr>
            <a:noFill/>
            <a:ln>
              <a:noFill/>
            </a:ln>
            <a:effectLst/>
          </c:spPr>
          <c:txPr>
            <a:bodyPr rot="-5400000" spcFirstLastPara="1" vertOverflow="ellipsis" vert="horz" wrap="square" anchor="ctr" anchorCtr="1"/>
            <a:lstStyle/>
            <a:p>
              <a:pPr>
                <a:defRPr sz="1197" b="1" i="0" u="none" strike="noStrike" kern="1200" baseline="0">
                  <a:solidFill>
                    <a:schemeClr val="tx2"/>
                  </a:solidFill>
                  <a:latin typeface="+mn-lt"/>
                  <a:ea typeface="+mn-ea"/>
                  <a:cs typeface="+mn-cs"/>
                </a:defRPr>
              </a:pPr>
              <a:endParaRPr lang="en-US"/>
            </a:p>
          </c:txPr>
        </c:title>
        <c:numFmt formatCode="&quot;$&quot;#,##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crossAx val="1370712223"/>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rgbClr val="E7E6E6"/>
    </a:solidFill>
    <a:ln>
      <a:noFill/>
    </a:ln>
    <a:effectLst/>
  </c:spPr>
  <c:txPr>
    <a:bodyPr/>
    <a:lstStyle/>
    <a:p>
      <a:pPr>
        <a:defRPr/>
      </a:pPr>
      <a:endParaRPr lang="en-US"/>
    </a:p>
  </c:txPr>
  <c:externalData r:id="rId4">
    <c:autoUpdate val="0"/>
  </c:externalData>
  <c:userShapes r:id="rId5"/>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baseline="0">
                <a:solidFill>
                  <a:schemeClr val="tx2"/>
                </a:solidFill>
                <a:latin typeface="+mn-lt"/>
                <a:ea typeface="+mn-ea"/>
                <a:cs typeface="+mn-cs"/>
              </a:defRPr>
            </a:pPr>
            <a:r>
              <a:rPr lang="en-US" sz="2000" b="1" i="0" u="none" strike="noStrike" kern="1200" baseline="0" dirty="0" smtClean="0">
                <a:solidFill>
                  <a:srgbClr val="3D3D3D"/>
                </a:solidFill>
              </a:rPr>
              <a:t>Direct Employment</a:t>
            </a:r>
            <a:endParaRPr lang="en-IN" sz="2000" dirty="0"/>
          </a:p>
        </c:rich>
      </c:tx>
      <c:layout/>
      <c:overlay val="0"/>
      <c:spPr>
        <a:noFill/>
        <a:ln>
          <a:noFill/>
        </a:ln>
        <a:effectLst/>
      </c:spPr>
      <c:txPr>
        <a:bodyPr rot="0" spcFirstLastPara="1" vertOverflow="ellipsis" vert="horz" wrap="square" anchor="ctr" anchorCtr="1"/>
        <a:lstStyle/>
        <a:p>
          <a:pPr>
            <a:defRPr sz="1400" b="1" i="0" u="none" strike="noStrike" kern="1200" baseline="0">
              <a:solidFill>
                <a:schemeClr val="tx2"/>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Direct Employees</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dPt>
            <c:idx val="0"/>
            <c:invertIfNegative val="0"/>
            <c:bubble3D val="0"/>
            <c:spPr>
              <a:solidFill>
                <a:srgbClr val="00B0F0"/>
              </a:solidFill>
              <a:ln>
                <a:noFill/>
              </a:ln>
              <a:effectLst/>
            </c:spPr>
            <c:extLst>
              <c:ext xmlns:c16="http://schemas.microsoft.com/office/drawing/2014/chart" uri="{C3380CC4-5D6E-409C-BE32-E72D297353CC}">
                <c16:uniqueId val="{00000000-0A0C-469C-98B0-15C7DAE76552}"/>
              </c:ext>
            </c:extLst>
          </c:dPt>
          <c:dPt>
            <c:idx val="1"/>
            <c:invertIfNegative val="0"/>
            <c:bubble3D val="0"/>
            <c:spPr>
              <a:solidFill>
                <a:srgbClr val="00B0F0"/>
              </a:solidFill>
              <a:ln>
                <a:noFill/>
              </a:ln>
              <a:effectLst/>
            </c:spPr>
            <c:extLst>
              <c:ext xmlns:c16="http://schemas.microsoft.com/office/drawing/2014/chart" uri="{C3380CC4-5D6E-409C-BE32-E72D297353CC}">
                <c16:uniqueId val="{00000001-0A0C-469C-98B0-15C7DAE76552}"/>
              </c:ext>
            </c:extLst>
          </c:dPt>
          <c:dPt>
            <c:idx val="2"/>
            <c:invertIfNegative val="0"/>
            <c:bubble3D val="0"/>
            <c:spPr>
              <a:solidFill>
                <a:srgbClr val="00B0F0"/>
              </a:solidFill>
              <a:ln>
                <a:noFill/>
              </a:ln>
              <a:effectLst/>
            </c:spPr>
            <c:extLst>
              <c:ext xmlns:c16="http://schemas.microsoft.com/office/drawing/2014/chart" uri="{C3380CC4-5D6E-409C-BE32-E72D297353CC}">
                <c16:uniqueId val="{00000002-0A0C-469C-98B0-15C7DAE76552}"/>
              </c:ext>
            </c:extLst>
          </c:dPt>
          <c:dPt>
            <c:idx val="3"/>
            <c:invertIfNegative val="0"/>
            <c:bubble3D val="0"/>
            <c:spPr>
              <a:solidFill>
                <a:srgbClr val="C00000"/>
              </a:solidFill>
              <a:ln>
                <a:noFill/>
              </a:ln>
              <a:effectLst/>
            </c:spPr>
            <c:extLst>
              <c:ext xmlns:c16="http://schemas.microsoft.com/office/drawing/2014/chart" uri="{C3380CC4-5D6E-409C-BE32-E72D297353CC}">
                <c16:uniqueId val="{00000003-0A0C-469C-98B0-15C7DAE76552}"/>
              </c:ext>
            </c:extLst>
          </c:dPt>
          <c:dPt>
            <c:idx val="4"/>
            <c:invertIfNegative val="0"/>
            <c:bubble3D val="0"/>
            <c:spPr>
              <a:solidFill>
                <a:srgbClr val="C00000"/>
              </a:solidFill>
              <a:ln>
                <a:noFill/>
              </a:ln>
              <a:effectLst/>
            </c:spPr>
            <c:extLst>
              <c:ext xmlns:c16="http://schemas.microsoft.com/office/drawing/2014/chart" uri="{C3380CC4-5D6E-409C-BE32-E72D297353CC}">
                <c16:uniqueId val="{00000004-0A0C-469C-98B0-15C7DAE76552}"/>
              </c:ext>
            </c:extLst>
          </c:dPt>
          <c:dPt>
            <c:idx val="5"/>
            <c:invertIfNegative val="0"/>
            <c:bubble3D val="0"/>
            <c:spPr>
              <a:solidFill>
                <a:srgbClr val="C00000"/>
              </a:solidFill>
              <a:ln>
                <a:noFill/>
              </a:ln>
              <a:effectLst/>
            </c:spPr>
            <c:extLst>
              <c:ext xmlns:c16="http://schemas.microsoft.com/office/drawing/2014/chart" uri="{C3380CC4-5D6E-409C-BE32-E72D297353CC}">
                <c16:uniqueId val="{00000005-0A0C-469C-98B0-15C7DAE76552}"/>
              </c:ext>
            </c:extLst>
          </c:dPt>
          <c:dPt>
            <c:idx val="6"/>
            <c:invertIfNegative val="0"/>
            <c:bubble3D val="0"/>
            <c:spPr>
              <a:solidFill>
                <a:srgbClr val="C00000"/>
              </a:solidFill>
              <a:ln>
                <a:noFill/>
              </a:ln>
              <a:effectLst/>
            </c:spPr>
            <c:extLst>
              <c:ext xmlns:c16="http://schemas.microsoft.com/office/drawing/2014/chart" uri="{C3380CC4-5D6E-409C-BE32-E72D297353CC}">
                <c16:uniqueId val="{00000006-0A0C-469C-98B0-15C7DAE76552}"/>
              </c:ext>
            </c:extLst>
          </c:dPt>
          <c:cat>
            <c:strRef>
              <c:f>Sheet1!$A$2:$A$8</c:f>
              <c:strCache>
                <c:ptCount val="7"/>
                <c:pt idx="0">
                  <c:v>2016-17</c:v>
                </c:pt>
                <c:pt idx="1">
                  <c:v>2017-18</c:v>
                </c:pt>
                <c:pt idx="2">
                  <c:v>2018-19</c:v>
                </c:pt>
                <c:pt idx="3">
                  <c:v>2019-20</c:v>
                </c:pt>
                <c:pt idx="4">
                  <c:v>2020-21</c:v>
                </c:pt>
                <c:pt idx="5">
                  <c:v>2021-22</c:v>
                </c:pt>
                <c:pt idx="6">
                  <c:v>2022-23</c:v>
                </c:pt>
              </c:strCache>
            </c:strRef>
          </c:cat>
          <c:val>
            <c:numRef>
              <c:f>Sheet1!$B$2:$B$8</c:f>
              <c:numCache>
                <c:formatCode>#,##0</c:formatCode>
                <c:ptCount val="7"/>
                <c:pt idx="0">
                  <c:v>24739</c:v>
                </c:pt>
                <c:pt idx="1">
                  <c:v>24087</c:v>
                </c:pt>
                <c:pt idx="2">
                  <c:v>32331</c:v>
                </c:pt>
                <c:pt idx="3">
                  <c:v>62556</c:v>
                </c:pt>
                <c:pt idx="4">
                  <c:v>102919</c:v>
                </c:pt>
                <c:pt idx="5">
                  <c:v>226746</c:v>
                </c:pt>
                <c:pt idx="6">
                  <c:v>254270</c:v>
                </c:pt>
              </c:numCache>
            </c:numRef>
          </c:val>
          <c:extLst>
            <c:ext xmlns:c16="http://schemas.microsoft.com/office/drawing/2014/chart" uri="{C3380CC4-5D6E-409C-BE32-E72D297353CC}">
              <c16:uniqueId val="{00000000-6C05-43B1-BA92-FFBF2217F71B}"/>
            </c:ext>
          </c:extLst>
        </c:ser>
        <c:dLbls>
          <c:showLegendKey val="0"/>
          <c:showVal val="0"/>
          <c:showCatName val="0"/>
          <c:showSerName val="0"/>
          <c:showPercent val="0"/>
          <c:showBubbleSize val="0"/>
        </c:dLbls>
        <c:gapWidth val="100"/>
        <c:axId val="1232712767"/>
        <c:axId val="1232713727"/>
      </c:barChart>
      <c:lineChart>
        <c:grouping val="standard"/>
        <c:varyColors val="0"/>
        <c:ser>
          <c:idx val="2"/>
          <c:order val="2"/>
          <c:tx>
            <c:strRef>
              <c:f>Sheet1!$D$1</c:f>
              <c:strCache>
                <c:ptCount val="1"/>
                <c:pt idx="0">
                  <c:v> Average (Phase 1)</c:v>
                </c:pt>
              </c:strCache>
            </c:strRef>
          </c:tx>
          <c:spPr>
            <a:ln w="31750" cap="rnd">
              <a:solidFill>
                <a:schemeClr val="accent3"/>
              </a:solidFill>
              <a:round/>
            </a:ln>
            <a:effectLst/>
          </c:spPr>
          <c:marker>
            <c:symbol val="circle"/>
            <c:size val="6"/>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w="12700">
                <a:solidFill>
                  <a:schemeClr val="lt2"/>
                </a:solidFill>
                <a:round/>
              </a:ln>
              <a:effectLst/>
            </c:spPr>
          </c:marker>
          <c:cat>
            <c:strRef>
              <c:f>Sheet1!$A$2:$A$8</c:f>
              <c:strCache>
                <c:ptCount val="7"/>
                <c:pt idx="0">
                  <c:v>2016-17</c:v>
                </c:pt>
                <c:pt idx="1">
                  <c:v>2017-18</c:v>
                </c:pt>
                <c:pt idx="2">
                  <c:v>2018-19</c:v>
                </c:pt>
                <c:pt idx="3">
                  <c:v>2019-20</c:v>
                </c:pt>
                <c:pt idx="4">
                  <c:v>2020-21</c:v>
                </c:pt>
                <c:pt idx="5">
                  <c:v>2021-22</c:v>
                </c:pt>
                <c:pt idx="6">
                  <c:v>2022-23</c:v>
                </c:pt>
              </c:strCache>
            </c:strRef>
          </c:cat>
          <c:val>
            <c:numRef>
              <c:f>Sheet1!$D$2:$D$8</c:f>
              <c:numCache>
                <c:formatCode>#,##0</c:formatCode>
                <c:ptCount val="7"/>
                <c:pt idx="0">
                  <c:v>27052</c:v>
                </c:pt>
                <c:pt idx="1">
                  <c:v>27052</c:v>
                </c:pt>
                <c:pt idx="2">
                  <c:v>27052</c:v>
                </c:pt>
              </c:numCache>
            </c:numRef>
          </c:val>
          <c:smooth val="0"/>
          <c:extLst>
            <c:ext xmlns:c16="http://schemas.microsoft.com/office/drawing/2014/chart" uri="{C3380CC4-5D6E-409C-BE32-E72D297353CC}">
              <c16:uniqueId val="{00000001-6C05-43B1-BA92-FFBF2217F71B}"/>
            </c:ext>
          </c:extLst>
        </c:ser>
        <c:ser>
          <c:idx val="3"/>
          <c:order val="3"/>
          <c:tx>
            <c:strRef>
              <c:f>Sheet1!$E$1</c:f>
              <c:strCache>
                <c:ptCount val="1"/>
                <c:pt idx="0">
                  <c:v> Average (Phase 2)</c:v>
                </c:pt>
              </c:strCache>
            </c:strRef>
          </c:tx>
          <c:spPr>
            <a:ln w="31750" cap="rnd">
              <a:solidFill>
                <a:schemeClr val="accent4"/>
              </a:solidFill>
              <a:round/>
            </a:ln>
            <a:effectLst/>
          </c:spPr>
          <c:marker>
            <c:symbol val="circle"/>
            <c:size val="6"/>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w="12700">
                <a:solidFill>
                  <a:schemeClr val="lt2"/>
                </a:solidFill>
                <a:round/>
              </a:ln>
              <a:effectLst/>
            </c:spPr>
          </c:marker>
          <c:cat>
            <c:strRef>
              <c:f>Sheet1!$A$2:$A$8</c:f>
              <c:strCache>
                <c:ptCount val="7"/>
                <c:pt idx="0">
                  <c:v>2016-17</c:v>
                </c:pt>
                <c:pt idx="1">
                  <c:v>2017-18</c:v>
                </c:pt>
                <c:pt idx="2">
                  <c:v>2018-19</c:v>
                </c:pt>
                <c:pt idx="3">
                  <c:v>2019-20</c:v>
                </c:pt>
                <c:pt idx="4">
                  <c:v>2020-21</c:v>
                </c:pt>
                <c:pt idx="5">
                  <c:v>2021-22</c:v>
                </c:pt>
                <c:pt idx="6">
                  <c:v>2022-23</c:v>
                </c:pt>
              </c:strCache>
            </c:strRef>
          </c:cat>
          <c:val>
            <c:numRef>
              <c:f>Sheet1!$E$2:$E$8</c:f>
              <c:numCache>
                <c:formatCode>General</c:formatCode>
                <c:ptCount val="7"/>
                <c:pt idx="3" formatCode="#,##0">
                  <c:v>161623</c:v>
                </c:pt>
                <c:pt idx="4" formatCode="#,##0">
                  <c:v>161623</c:v>
                </c:pt>
                <c:pt idx="5" formatCode="#,##0">
                  <c:v>161623</c:v>
                </c:pt>
                <c:pt idx="6" formatCode="#,##0">
                  <c:v>161623</c:v>
                </c:pt>
              </c:numCache>
            </c:numRef>
          </c:val>
          <c:smooth val="0"/>
          <c:extLst>
            <c:ext xmlns:c16="http://schemas.microsoft.com/office/drawing/2014/chart" uri="{C3380CC4-5D6E-409C-BE32-E72D297353CC}">
              <c16:uniqueId val="{00000002-6C05-43B1-BA92-FFBF2217F71B}"/>
            </c:ext>
          </c:extLst>
        </c:ser>
        <c:dLbls>
          <c:showLegendKey val="0"/>
          <c:showVal val="0"/>
          <c:showCatName val="0"/>
          <c:showSerName val="0"/>
          <c:showPercent val="0"/>
          <c:showBubbleSize val="0"/>
        </c:dLbls>
        <c:marker val="1"/>
        <c:smooth val="0"/>
        <c:axId val="1232712767"/>
        <c:axId val="1232713727"/>
        <c:extLst>
          <c:ext xmlns:c15="http://schemas.microsoft.com/office/drawing/2012/chart" uri="{02D57815-91ED-43cb-92C2-25804820EDAC}">
            <c15:filteredLineSeries>
              <c15:ser>
                <c:idx val="1"/>
                <c:order val="1"/>
                <c:tx>
                  <c:strRef>
                    <c:extLst>
                      <c:ext uri="{02D57815-91ED-43cb-92C2-25804820EDAC}">
                        <c15:formulaRef>
                          <c15:sqref>Sheet1!$C$1</c15:sqref>
                        </c15:formulaRef>
                      </c:ext>
                    </c:extLst>
                    <c:strCache>
                      <c:ptCount val="1"/>
                      <c:pt idx="0">
                        <c:v>Export </c:v>
                      </c:pt>
                    </c:strCache>
                  </c:strRef>
                </c:tx>
                <c:spPr>
                  <a:ln w="31750" cap="rnd">
                    <a:solidFill>
                      <a:schemeClr val="accent2"/>
                    </a:solidFill>
                    <a:round/>
                  </a:ln>
                  <a:effectLst/>
                </c:spPr>
                <c:marker>
                  <c:symbol val="circle"/>
                  <c:size val="6"/>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w="12700">
                      <a:solidFill>
                        <a:schemeClr val="lt2"/>
                      </a:solidFill>
                      <a:round/>
                    </a:ln>
                    <a:effectLst/>
                  </c:spPr>
                </c:marker>
                <c:cat>
                  <c:strRef>
                    <c:extLst>
                      <c:ex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c:ext uri="{02D57815-91ED-43cb-92C2-25804820EDAC}">
                        <c15:formulaRef>
                          <c15:sqref>Sheet1!$C$2:$C$8</c15:sqref>
                        </c15:formulaRef>
                      </c:ext>
                    </c:extLst>
                    <c:numCache>
                      <c:formatCode>General</c:formatCode>
                      <c:ptCount val="7"/>
                      <c:pt idx="0">
                        <c:v>316</c:v>
                      </c:pt>
                      <c:pt idx="1">
                        <c:v>249</c:v>
                      </c:pt>
                      <c:pt idx="2" formatCode="#,##0">
                        <c:v>2036</c:v>
                      </c:pt>
                      <c:pt idx="3" formatCode="#,##0">
                        <c:v>7958</c:v>
                      </c:pt>
                      <c:pt idx="4" formatCode="#,##0">
                        <c:v>10698</c:v>
                      </c:pt>
                      <c:pt idx="5" formatCode="#,##0">
                        <c:v>37104</c:v>
                      </c:pt>
                      <c:pt idx="6" formatCode="#,##0">
                        <c:v>64152</c:v>
                      </c:pt>
                    </c:numCache>
                  </c:numRef>
                </c:val>
                <c:smooth val="0"/>
                <c:extLst>
                  <c:ext xmlns:c16="http://schemas.microsoft.com/office/drawing/2014/chart" uri="{C3380CC4-5D6E-409C-BE32-E72D297353CC}">
                    <c16:uniqueId val="{00000003-6C05-43B1-BA92-FFBF2217F71B}"/>
                  </c:ext>
                </c:extLst>
              </c15:ser>
            </c15:filteredLineSeries>
            <c15:filteredLineSeries>
              <c15:ser>
                <c:idx val="4"/>
                <c:order val="4"/>
                <c:tx>
                  <c:strRef>
                    <c:extLst xmlns:c15="http://schemas.microsoft.com/office/drawing/2012/chart">
                      <c:ext xmlns:c15="http://schemas.microsoft.com/office/drawing/2012/chart" uri="{02D57815-91ED-43cb-92C2-25804820EDAC}">
                        <c15:formulaRef>
                          <c15:sqref>Sheet1!$F$1</c15:sqref>
                        </c15:formulaRef>
                      </c:ext>
                    </c:extLst>
                    <c:strCache>
                      <c:ptCount val="1"/>
                      <c:pt idx="0">
                        <c:v>Export Average (2016-2018)</c:v>
                      </c:pt>
                    </c:strCache>
                  </c:strRef>
                </c:tx>
                <c:spPr>
                  <a:ln w="31750" cap="rnd">
                    <a:solidFill>
                      <a:schemeClr val="accent5"/>
                    </a:solidFill>
                    <a:round/>
                  </a:ln>
                  <a:effectLst/>
                </c:spPr>
                <c:marker>
                  <c:symbol val="circle"/>
                  <c:size val="6"/>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w="12700">
                      <a:solidFill>
                        <a:schemeClr val="lt2"/>
                      </a:solidFill>
                      <a:round/>
                    </a:ln>
                    <a:effectLst/>
                  </c:spPr>
                </c:marker>
                <c:cat>
                  <c:strRef>
                    <c:extLst xmlns:c15="http://schemas.microsoft.com/office/drawing/2012/chart">
                      <c:ext xmlns:c15="http://schemas.microsoft.com/office/drawing/2012/char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xmlns:c15="http://schemas.microsoft.com/office/drawing/2012/chart">
                      <c:ext xmlns:c15="http://schemas.microsoft.com/office/drawing/2012/chart" uri="{02D57815-91ED-43cb-92C2-25804820EDAC}">
                        <c15:formulaRef>
                          <c15:sqref>Sheet1!$F$2:$F$8</c15:sqref>
                        </c15:formulaRef>
                      </c:ext>
                    </c:extLst>
                    <c:numCache>
                      <c:formatCode>General</c:formatCode>
                      <c:ptCount val="7"/>
                      <c:pt idx="0">
                        <c:v>867</c:v>
                      </c:pt>
                      <c:pt idx="1">
                        <c:v>867</c:v>
                      </c:pt>
                      <c:pt idx="2">
                        <c:v>867</c:v>
                      </c:pt>
                    </c:numCache>
                  </c:numRef>
                </c:val>
                <c:smooth val="0"/>
                <c:extLst xmlns:c15="http://schemas.microsoft.com/office/drawing/2012/chart">
                  <c:ext xmlns:c16="http://schemas.microsoft.com/office/drawing/2014/chart" uri="{C3380CC4-5D6E-409C-BE32-E72D297353CC}">
                    <c16:uniqueId val="{00000004-6C05-43B1-BA92-FFBF2217F71B}"/>
                  </c:ext>
                </c:extLst>
              </c15:ser>
            </c15:filteredLineSeries>
            <c15:filteredLineSeries>
              <c15:ser>
                <c:idx val="5"/>
                <c:order val="5"/>
                <c:tx>
                  <c:strRef>
                    <c:extLst xmlns:c15="http://schemas.microsoft.com/office/drawing/2012/chart">
                      <c:ext xmlns:c15="http://schemas.microsoft.com/office/drawing/2012/chart" uri="{02D57815-91ED-43cb-92C2-25804820EDAC}">
                        <c15:formulaRef>
                          <c15:sqref>Sheet1!$G$1</c15:sqref>
                        </c15:formulaRef>
                      </c:ext>
                    </c:extLst>
                    <c:strCache>
                      <c:ptCount val="1"/>
                      <c:pt idx="0">
                        <c:v>Export Average (2019-2021)</c:v>
                      </c:pt>
                    </c:strCache>
                  </c:strRef>
                </c:tx>
                <c:spPr>
                  <a:ln w="31750" cap="rnd">
                    <a:solidFill>
                      <a:schemeClr val="accent6"/>
                    </a:solidFill>
                    <a:round/>
                  </a:ln>
                  <a:effectLst/>
                </c:spPr>
                <c:marker>
                  <c:symbol val="circle"/>
                  <c:size val="6"/>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w="12700">
                      <a:solidFill>
                        <a:schemeClr val="lt2"/>
                      </a:solidFill>
                      <a:round/>
                    </a:ln>
                    <a:effectLst/>
                  </c:spPr>
                </c:marker>
                <c:cat>
                  <c:strRef>
                    <c:extLst xmlns:c15="http://schemas.microsoft.com/office/drawing/2012/chart">
                      <c:ext xmlns:c15="http://schemas.microsoft.com/office/drawing/2012/char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xmlns:c15="http://schemas.microsoft.com/office/drawing/2012/chart">
                      <c:ext xmlns:c15="http://schemas.microsoft.com/office/drawing/2012/chart" uri="{02D57815-91ED-43cb-92C2-25804820EDAC}">
                        <c15:formulaRef>
                          <c15:sqref>Sheet1!$G$2:$G$8</c15:sqref>
                        </c15:formulaRef>
                      </c:ext>
                    </c:extLst>
                    <c:numCache>
                      <c:formatCode>General</c:formatCode>
                      <c:ptCount val="7"/>
                      <c:pt idx="3" formatCode="#,##0">
                        <c:v>29978</c:v>
                      </c:pt>
                      <c:pt idx="4" formatCode="#,##0">
                        <c:v>29978</c:v>
                      </c:pt>
                      <c:pt idx="5" formatCode="#,##0">
                        <c:v>29978</c:v>
                      </c:pt>
                      <c:pt idx="6" formatCode="#,##0">
                        <c:v>29978</c:v>
                      </c:pt>
                    </c:numCache>
                  </c:numRef>
                </c:val>
                <c:smooth val="0"/>
                <c:extLst xmlns:c15="http://schemas.microsoft.com/office/drawing/2012/chart">
                  <c:ext xmlns:c16="http://schemas.microsoft.com/office/drawing/2014/chart" uri="{C3380CC4-5D6E-409C-BE32-E72D297353CC}">
                    <c16:uniqueId val="{00000005-6C05-43B1-BA92-FFBF2217F71B}"/>
                  </c:ext>
                </c:extLst>
              </c15:ser>
            </c15:filteredLineSeries>
            <c15:filteredLineSeries>
              <c15:ser>
                <c:idx val="6"/>
                <c:order val="6"/>
                <c:tx>
                  <c:strRef>
                    <c:extLst xmlns:c15="http://schemas.microsoft.com/office/drawing/2012/chart">
                      <c:ext xmlns:c15="http://schemas.microsoft.com/office/drawing/2012/chart" uri="{02D57815-91ED-43cb-92C2-25804820EDAC}">
                        <c15:formulaRef>
                          <c15:sqref>Sheet1!$H$1</c15:sqref>
                        </c15:formulaRef>
                      </c:ext>
                    </c:extLst>
                    <c:strCache>
                      <c:ptCount val="1"/>
                      <c:pt idx="0">
                        <c:v>Production Growth</c:v>
                      </c:pt>
                    </c:strCache>
                  </c:strRef>
                </c:tx>
                <c:spPr>
                  <a:ln w="31750" cap="rnd">
                    <a:solidFill>
                      <a:schemeClr val="accent1">
                        <a:lumMod val="60000"/>
                      </a:schemeClr>
                    </a:solidFill>
                    <a:round/>
                  </a:ln>
                  <a:effectLst/>
                </c:spPr>
                <c:marker>
                  <c:symbol val="circle"/>
                  <c:size val="6"/>
                  <c:spPr>
                    <a:gradFill rotWithShape="1">
                      <a:gsLst>
                        <a:gs pos="0">
                          <a:schemeClr val="accent1">
                            <a:lumMod val="60000"/>
                            <a:satMod val="103000"/>
                            <a:lumMod val="102000"/>
                            <a:tint val="94000"/>
                          </a:schemeClr>
                        </a:gs>
                        <a:gs pos="50000">
                          <a:schemeClr val="accent1">
                            <a:lumMod val="60000"/>
                            <a:satMod val="110000"/>
                            <a:lumMod val="100000"/>
                            <a:shade val="100000"/>
                          </a:schemeClr>
                        </a:gs>
                        <a:gs pos="100000">
                          <a:schemeClr val="accent1">
                            <a:lumMod val="60000"/>
                            <a:lumMod val="99000"/>
                            <a:satMod val="120000"/>
                            <a:shade val="78000"/>
                          </a:schemeClr>
                        </a:gs>
                      </a:gsLst>
                      <a:lin ang="5400000" scaled="0"/>
                    </a:gradFill>
                    <a:ln w="12700">
                      <a:solidFill>
                        <a:schemeClr val="lt2"/>
                      </a:solidFill>
                      <a:round/>
                    </a:ln>
                    <a:effectLst/>
                  </c:spPr>
                </c:marker>
                <c:cat>
                  <c:strRef>
                    <c:extLst xmlns:c15="http://schemas.microsoft.com/office/drawing/2012/chart">
                      <c:ext xmlns:c15="http://schemas.microsoft.com/office/drawing/2012/char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xmlns:c15="http://schemas.microsoft.com/office/drawing/2012/chart">
                      <c:ext xmlns:c15="http://schemas.microsoft.com/office/drawing/2012/chart" uri="{02D57815-91ED-43cb-92C2-25804820EDAC}">
                        <c15:formulaRef>
                          <c15:sqref>Sheet1!$H$2:$H$8</c15:sqref>
                        </c15:formulaRef>
                      </c:ext>
                    </c:extLst>
                    <c:numCache>
                      <c:formatCode>General</c:formatCode>
                      <c:ptCount val="7"/>
                      <c:pt idx="2" formatCode="0%">
                        <c:v>4.97</c:v>
                      </c:pt>
                    </c:numCache>
                  </c:numRef>
                </c:val>
                <c:smooth val="0"/>
                <c:extLst xmlns:c15="http://schemas.microsoft.com/office/drawing/2012/chart">
                  <c:ext xmlns:c16="http://schemas.microsoft.com/office/drawing/2014/chart" uri="{C3380CC4-5D6E-409C-BE32-E72D297353CC}">
                    <c16:uniqueId val="{00000006-6C05-43B1-BA92-FFBF2217F71B}"/>
                  </c:ext>
                </c:extLst>
              </c15:ser>
            </c15:filteredLineSeries>
            <c15:filteredLineSeries>
              <c15:ser>
                <c:idx val="7"/>
                <c:order val="7"/>
                <c:tx>
                  <c:strRef>
                    <c:extLst xmlns:c15="http://schemas.microsoft.com/office/drawing/2012/chart">
                      <c:ext xmlns:c15="http://schemas.microsoft.com/office/drawing/2012/chart" uri="{02D57815-91ED-43cb-92C2-25804820EDAC}">
                        <c15:formulaRef>
                          <c15:sqref>Sheet1!$I$1</c15:sqref>
                        </c15:formulaRef>
                      </c:ext>
                    </c:extLst>
                    <c:strCache>
                      <c:ptCount val="1"/>
                      <c:pt idx="0">
                        <c:v>Export Growth</c:v>
                      </c:pt>
                    </c:strCache>
                  </c:strRef>
                </c:tx>
                <c:spPr>
                  <a:ln w="31750" cap="rnd">
                    <a:solidFill>
                      <a:schemeClr val="accent2">
                        <a:lumMod val="60000"/>
                      </a:schemeClr>
                    </a:solidFill>
                    <a:round/>
                  </a:ln>
                  <a:effectLst/>
                </c:spPr>
                <c:marker>
                  <c:symbol val="circle"/>
                  <c:size val="6"/>
                  <c:spPr>
                    <a:gradFill rotWithShape="1">
                      <a:gsLst>
                        <a:gs pos="0">
                          <a:schemeClr val="accent2">
                            <a:lumMod val="60000"/>
                            <a:satMod val="103000"/>
                            <a:lumMod val="102000"/>
                            <a:tint val="94000"/>
                          </a:schemeClr>
                        </a:gs>
                        <a:gs pos="50000">
                          <a:schemeClr val="accent2">
                            <a:lumMod val="60000"/>
                            <a:satMod val="110000"/>
                            <a:lumMod val="100000"/>
                            <a:shade val="100000"/>
                          </a:schemeClr>
                        </a:gs>
                        <a:gs pos="100000">
                          <a:schemeClr val="accent2">
                            <a:lumMod val="60000"/>
                            <a:lumMod val="99000"/>
                            <a:satMod val="120000"/>
                            <a:shade val="78000"/>
                          </a:schemeClr>
                        </a:gs>
                      </a:gsLst>
                      <a:lin ang="5400000" scaled="0"/>
                    </a:gradFill>
                    <a:ln w="12700">
                      <a:solidFill>
                        <a:schemeClr val="lt2"/>
                      </a:solidFill>
                      <a:round/>
                    </a:ln>
                    <a:effectLst/>
                  </c:spPr>
                </c:marker>
                <c:cat>
                  <c:strRef>
                    <c:extLst xmlns:c15="http://schemas.microsoft.com/office/drawing/2012/chart">
                      <c:ext xmlns:c15="http://schemas.microsoft.com/office/drawing/2012/char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xmlns:c15="http://schemas.microsoft.com/office/drawing/2012/chart">
                      <c:ext xmlns:c15="http://schemas.microsoft.com/office/drawing/2012/chart" uri="{02D57815-91ED-43cb-92C2-25804820EDAC}">
                        <c15:formulaRef>
                          <c15:sqref>Sheet1!$I$2:$I$8</c15:sqref>
                        </c15:formulaRef>
                      </c:ext>
                    </c:extLst>
                    <c:numCache>
                      <c:formatCode>General</c:formatCode>
                      <c:ptCount val="7"/>
                      <c:pt idx="2" formatCode="0%">
                        <c:v>33.58</c:v>
                      </c:pt>
                    </c:numCache>
                  </c:numRef>
                </c:val>
                <c:smooth val="0"/>
                <c:extLst xmlns:c15="http://schemas.microsoft.com/office/drawing/2012/chart">
                  <c:ext xmlns:c16="http://schemas.microsoft.com/office/drawing/2014/chart" uri="{C3380CC4-5D6E-409C-BE32-E72D297353CC}">
                    <c16:uniqueId val="{00000007-6C05-43B1-BA92-FFBF2217F71B}"/>
                  </c:ext>
                </c:extLst>
              </c15:ser>
            </c15:filteredLineSeries>
          </c:ext>
        </c:extLst>
      </c:lineChart>
      <c:catAx>
        <c:axId val="1232712767"/>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crossAx val="1232713727"/>
        <c:crosses val="autoZero"/>
        <c:auto val="1"/>
        <c:lblAlgn val="ctr"/>
        <c:lblOffset val="100"/>
        <c:noMultiLvlLbl val="0"/>
      </c:catAx>
      <c:valAx>
        <c:axId val="1232713727"/>
        <c:scaling>
          <c:orientation val="minMax"/>
        </c:scaling>
        <c:delete val="0"/>
        <c:axPos val="l"/>
        <c:majorGridlines>
          <c:spPr>
            <a:ln w="9525" cap="flat" cmpd="sng" algn="ctr">
              <a:solidFill>
                <a:schemeClr val="tx2">
                  <a:lumMod val="15000"/>
                  <a:lumOff val="85000"/>
                </a:schemeClr>
              </a:solidFill>
              <a:round/>
            </a:ln>
            <a:effectLst/>
          </c:spPr>
        </c:majorGridlines>
        <c:title>
          <c:tx>
            <c:rich>
              <a:bodyPr rot="-5400000" spcFirstLastPara="1" vertOverflow="ellipsis" vert="horz" wrap="square" anchor="ctr" anchorCtr="1"/>
              <a:lstStyle/>
              <a:p>
                <a:pPr>
                  <a:defRPr sz="1197" b="1" i="0" u="none" strike="noStrike" kern="1200" baseline="0">
                    <a:solidFill>
                      <a:schemeClr val="tx2"/>
                    </a:solidFill>
                    <a:latin typeface="+mn-lt"/>
                    <a:ea typeface="+mn-ea"/>
                    <a:cs typeface="+mn-cs"/>
                  </a:defRPr>
                </a:pPr>
                <a:r>
                  <a:rPr lang="en-IN" dirty="0"/>
                  <a:t>No. of Direct Employees</a:t>
                </a:r>
              </a:p>
            </c:rich>
          </c:tx>
          <c:layout/>
          <c:overlay val="0"/>
          <c:spPr>
            <a:noFill/>
            <a:ln>
              <a:noFill/>
            </a:ln>
            <a:effectLst/>
          </c:spPr>
          <c:txPr>
            <a:bodyPr rot="-5400000" spcFirstLastPara="1" vertOverflow="ellipsis" vert="horz" wrap="square" anchor="ctr" anchorCtr="1"/>
            <a:lstStyle/>
            <a:p>
              <a:pPr>
                <a:defRPr sz="1197" b="1" i="0" u="none" strike="noStrike" kern="1200" baseline="0">
                  <a:solidFill>
                    <a:schemeClr val="tx2"/>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crossAx val="1232712767"/>
        <c:crosses val="autoZero"/>
        <c:crossBetween val="between"/>
      </c:valAx>
      <c:spPr>
        <a:noFill/>
        <a:ln w="25400">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rgbClr val="ED7D31">
        <a:lumMod val="20000"/>
        <a:lumOff val="80000"/>
      </a:srgbClr>
    </a:solidFill>
    <a:ln>
      <a:noFill/>
    </a:ln>
    <a:effectLst/>
  </c:spPr>
  <c:txPr>
    <a:bodyPr/>
    <a:lstStyle/>
    <a:p>
      <a:pPr>
        <a:defRPr/>
      </a:pPr>
      <a:endParaRPr lang="en-US"/>
    </a:p>
  </c:txPr>
  <c:externalData r:id="rId4">
    <c:autoUpdate val="0"/>
  </c:externalData>
  <c:userShapes r:id="rId5"/>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500" b="1" i="0" u="none" strike="noStrike" kern="1200" baseline="0">
                <a:solidFill>
                  <a:schemeClr val="tx2"/>
                </a:solidFill>
                <a:latin typeface="+mn-lt"/>
                <a:ea typeface="+mn-ea"/>
                <a:cs typeface="+mn-cs"/>
              </a:defRPr>
            </a:pPr>
            <a:r>
              <a:rPr lang="en-US" sz="2000" b="1" i="0" u="none" strike="noStrike" kern="1200" baseline="0" dirty="0" smtClean="0">
                <a:solidFill>
                  <a:srgbClr val="3D3D3D"/>
                </a:solidFill>
              </a:rPr>
              <a:t>Indirect </a:t>
            </a:r>
            <a:r>
              <a:rPr lang="en-US" sz="2000" b="1" i="0" u="none" strike="noStrike" kern="1200" baseline="0" dirty="0">
                <a:solidFill>
                  <a:srgbClr val="3D3D3D"/>
                </a:solidFill>
              </a:rPr>
              <a:t>Employment</a:t>
            </a:r>
            <a:endParaRPr lang="en-IN" sz="2000" dirty="0"/>
          </a:p>
        </c:rich>
      </c:tx>
      <c:layout/>
      <c:overlay val="0"/>
      <c:spPr>
        <a:noFill/>
        <a:ln>
          <a:noFill/>
        </a:ln>
        <a:effectLst/>
      </c:spPr>
      <c:txPr>
        <a:bodyPr rot="0" spcFirstLastPara="1" vertOverflow="ellipsis" vert="horz" wrap="square" anchor="ctr" anchorCtr="1"/>
        <a:lstStyle/>
        <a:p>
          <a:pPr>
            <a:defRPr sz="1500" b="1" i="0" u="none" strike="noStrike" kern="1200" baseline="0">
              <a:solidFill>
                <a:schemeClr val="tx2"/>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Indirect Employees</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dPt>
            <c:idx val="0"/>
            <c:invertIfNegative val="0"/>
            <c:bubble3D val="0"/>
            <c:spPr>
              <a:solidFill>
                <a:srgbClr val="00B0F0"/>
              </a:solidFill>
              <a:ln>
                <a:noFill/>
              </a:ln>
              <a:effectLst/>
            </c:spPr>
            <c:extLst>
              <c:ext xmlns:c16="http://schemas.microsoft.com/office/drawing/2014/chart" uri="{C3380CC4-5D6E-409C-BE32-E72D297353CC}">
                <c16:uniqueId val="{00000000-88B3-4608-B1DB-AE4EFD67A9DF}"/>
              </c:ext>
            </c:extLst>
          </c:dPt>
          <c:dPt>
            <c:idx val="1"/>
            <c:invertIfNegative val="0"/>
            <c:bubble3D val="0"/>
            <c:spPr>
              <a:solidFill>
                <a:srgbClr val="00B0F0"/>
              </a:solidFill>
              <a:ln>
                <a:noFill/>
              </a:ln>
              <a:effectLst/>
            </c:spPr>
            <c:extLst>
              <c:ext xmlns:c16="http://schemas.microsoft.com/office/drawing/2014/chart" uri="{C3380CC4-5D6E-409C-BE32-E72D297353CC}">
                <c16:uniqueId val="{00000001-88B3-4608-B1DB-AE4EFD67A9DF}"/>
              </c:ext>
            </c:extLst>
          </c:dPt>
          <c:dPt>
            <c:idx val="2"/>
            <c:invertIfNegative val="0"/>
            <c:bubble3D val="0"/>
            <c:spPr>
              <a:solidFill>
                <a:srgbClr val="00B0F0"/>
              </a:solidFill>
              <a:ln>
                <a:noFill/>
              </a:ln>
              <a:effectLst/>
            </c:spPr>
            <c:extLst>
              <c:ext xmlns:c16="http://schemas.microsoft.com/office/drawing/2014/chart" uri="{C3380CC4-5D6E-409C-BE32-E72D297353CC}">
                <c16:uniqueId val="{00000002-88B3-4608-B1DB-AE4EFD67A9DF}"/>
              </c:ext>
            </c:extLst>
          </c:dPt>
          <c:dPt>
            <c:idx val="3"/>
            <c:invertIfNegative val="0"/>
            <c:bubble3D val="0"/>
            <c:spPr>
              <a:solidFill>
                <a:srgbClr val="C00000"/>
              </a:solidFill>
              <a:ln>
                <a:noFill/>
              </a:ln>
              <a:effectLst/>
            </c:spPr>
            <c:extLst>
              <c:ext xmlns:c16="http://schemas.microsoft.com/office/drawing/2014/chart" uri="{C3380CC4-5D6E-409C-BE32-E72D297353CC}">
                <c16:uniqueId val="{00000003-88B3-4608-B1DB-AE4EFD67A9DF}"/>
              </c:ext>
            </c:extLst>
          </c:dPt>
          <c:dPt>
            <c:idx val="4"/>
            <c:invertIfNegative val="0"/>
            <c:bubble3D val="0"/>
            <c:spPr>
              <a:solidFill>
                <a:srgbClr val="C00000"/>
              </a:solidFill>
              <a:ln>
                <a:noFill/>
              </a:ln>
              <a:effectLst/>
            </c:spPr>
            <c:extLst>
              <c:ext xmlns:c16="http://schemas.microsoft.com/office/drawing/2014/chart" uri="{C3380CC4-5D6E-409C-BE32-E72D297353CC}">
                <c16:uniqueId val="{00000004-88B3-4608-B1DB-AE4EFD67A9DF}"/>
              </c:ext>
            </c:extLst>
          </c:dPt>
          <c:dPt>
            <c:idx val="5"/>
            <c:invertIfNegative val="0"/>
            <c:bubble3D val="0"/>
            <c:spPr>
              <a:solidFill>
                <a:srgbClr val="C00000"/>
              </a:solidFill>
              <a:ln>
                <a:noFill/>
              </a:ln>
              <a:effectLst/>
            </c:spPr>
            <c:extLst>
              <c:ext xmlns:c16="http://schemas.microsoft.com/office/drawing/2014/chart" uri="{C3380CC4-5D6E-409C-BE32-E72D297353CC}">
                <c16:uniqueId val="{00000005-88B3-4608-B1DB-AE4EFD67A9DF}"/>
              </c:ext>
            </c:extLst>
          </c:dPt>
          <c:dPt>
            <c:idx val="6"/>
            <c:invertIfNegative val="0"/>
            <c:bubble3D val="0"/>
            <c:spPr>
              <a:solidFill>
                <a:srgbClr val="C00000"/>
              </a:solidFill>
              <a:ln>
                <a:noFill/>
              </a:ln>
              <a:effectLst/>
            </c:spPr>
            <c:extLst>
              <c:ext xmlns:c16="http://schemas.microsoft.com/office/drawing/2014/chart" uri="{C3380CC4-5D6E-409C-BE32-E72D297353CC}">
                <c16:uniqueId val="{00000006-88B3-4608-B1DB-AE4EFD67A9DF}"/>
              </c:ext>
            </c:extLst>
          </c:dPt>
          <c:cat>
            <c:strRef>
              <c:f>Sheet1!$A$2:$A$8</c:f>
              <c:strCache>
                <c:ptCount val="7"/>
                <c:pt idx="0">
                  <c:v>2016-17</c:v>
                </c:pt>
                <c:pt idx="1">
                  <c:v>2017-18</c:v>
                </c:pt>
                <c:pt idx="2">
                  <c:v>2018-19</c:v>
                </c:pt>
                <c:pt idx="3">
                  <c:v>2019-20</c:v>
                </c:pt>
                <c:pt idx="4">
                  <c:v>2020-21</c:v>
                </c:pt>
                <c:pt idx="5">
                  <c:v>2021-22</c:v>
                </c:pt>
                <c:pt idx="6">
                  <c:v>2022-23</c:v>
                </c:pt>
              </c:strCache>
            </c:strRef>
          </c:cat>
          <c:val>
            <c:numRef>
              <c:f>Sheet1!$B$2:$B$8</c:f>
              <c:numCache>
                <c:formatCode>#,##0</c:formatCode>
                <c:ptCount val="7"/>
                <c:pt idx="0">
                  <c:v>385782</c:v>
                </c:pt>
                <c:pt idx="1">
                  <c:v>120018</c:v>
                </c:pt>
                <c:pt idx="2">
                  <c:v>1161679</c:v>
                </c:pt>
                <c:pt idx="3">
                  <c:v>886805</c:v>
                </c:pt>
                <c:pt idx="4">
                  <c:v>692042</c:v>
                </c:pt>
                <c:pt idx="5">
                  <c:v>1090059</c:v>
                </c:pt>
                <c:pt idx="6">
                  <c:v>1478596</c:v>
                </c:pt>
              </c:numCache>
            </c:numRef>
          </c:val>
          <c:extLst>
            <c:ext xmlns:c16="http://schemas.microsoft.com/office/drawing/2014/chart" uri="{C3380CC4-5D6E-409C-BE32-E72D297353CC}">
              <c16:uniqueId val="{00000000-4A94-410A-AFF0-428D405555FC}"/>
            </c:ext>
          </c:extLst>
        </c:ser>
        <c:dLbls>
          <c:showLegendKey val="0"/>
          <c:showVal val="0"/>
          <c:showCatName val="0"/>
          <c:showSerName val="0"/>
          <c:showPercent val="0"/>
          <c:showBubbleSize val="0"/>
        </c:dLbls>
        <c:gapWidth val="219"/>
        <c:axId val="1016556991"/>
        <c:axId val="1016549311"/>
        <c:extLst>
          <c:ext xmlns:c15="http://schemas.microsoft.com/office/drawing/2012/chart" uri="{02D57815-91ED-43cb-92C2-25804820EDAC}">
            <c15:filteredBarSeries>
              <c15:ser>
                <c:idx val="1"/>
                <c:order val="1"/>
                <c:tx>
                  <c:strRef>
                    <c:extLst>
                      <c:ext uri="{02D57815-91ED-43cb-92C2-25804820EDAC}">
                        <c15:formulaRef>
                          <c15:sqref>Sheet1!$C$1</c15:sqref>
                        </c15:formulaRef>
                      </c:ext>
                    </c:extLst>
                    <c:strCache>
                      <c:ptCount val="1"/>
                      <c:pt idx="0">
                        <c:v>Export</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c:spPr>
                <c:invertIfNegative val="0"/>
                <c:cat>
                  <c:strRef>
                    <c:extLst>
                      <c:ex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c:ext uri="{02D57815-91ED-43cb-92C2-25804820EDAC}">
                        <c15:formulaRef>
                          <c15:sqref>Sheet1!$C$2:$C$8</c15:sqref>
                        </c15:formulaRef>
                      </c:ext>
                    </c:extLst>
                    <c:numCache>
                      <c:formatCode>#,##0</c:formatCode>
                      <c:ptCount val="7"/>
                      <c:pt idx="0">
                        <c:v>4925</c:v>
                      </c:pt>
                      <c:pt idx="1">
                        <c:v>1243</c:v>
                      </c:pt>
                      <c:pt idx="2">
                        <c:v>73141</c:v>
                      </c:pt>
                      <c:pt idx="3">
                        <c:v>112819</c:v>
                      </c:pt>
                      <c:pt idx="4">
                        <c:v>71935</c:v>
                      </c:pt>
                      <c:pt idx="5">
                        <c:v>178373</c:v>
                      </c:pt>
                      <c:pt idx="6">
                        <c:v>373050</c:v>
                      </c:pt>
                    </c:numCache>
                  </c:numRef>
                </c:val>
                <c:extLst>
                  <c:ext xmlns:c16="http://schemas.microsoft.com/office/drawing/2014/chart" uri="{C3380CC4-5D6E-409C-BE32-E72D297353CC}">
                    <c16:uniqueId val="{00000003-4A94-410A-AFF0-428D405555FC}"/>
                  </c:ext>
                </c:extLst>
              </c15:ser>
            </c15:filteredBarSeries>
          </c:ext>
        </c:extLst>
      </c:barChart>
      <c:lineChart>
        <c:grouping val="standard"/>
        <c:varyColors val="0"/>
        <c:ser>
          <c:idx val="2"/>
          <c:order val="2"/>
          <c:tx>
            <c:strRef>
              <c:f>Sheet1!$D$1</c:f>
              <c:strCache>
                <c:ptCount val="1"/>
                <c:pt idx="0">
                  <c:v>Average (Phase 1)</c:v>
                </c:pt>
              </c:strCache>
            </c:strRef>
          </c:tx>
          <c:spPr>
            <a:ln w="31750" cap="rnd">
              <a:solidFill>
                <a:schemeClr val="accent3"/>
              </a:solidFill>
              <a:round/>
            </a:ln>
            <a:effectLst/>
          </c:spPr>
          <c:marker>
            <c:symbol val="circle"/>
            <c:size val="6"/>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w="12700">
                <a:solidFill>
                  <a:schemeClr val="lt2"/>
                </a:solidFill>
                <a:round/>
              </a:ln>
              <a:effectLst/>
            </c:spPr>
          </c:marker>
          <c:cat>
            <c:strRef>
              <c:f>Sheet1!$A$2:$A$8</c:f>
              <c:strCache>
                <c:ptCount val="7"/>
                <c:pt idx="0">
                  <c:v>2016-17</c:v>
                </c:pt>
                <c:pt idx="1">
                  <c:v>2017-18</c:v>
                </c:pt>
                <c:pt idx="2">
                  <c:v>2018-19</c:v>
                </c:pt>
                <c:pt idx="3">
                  <c:v>2019-20</c:v>
                </c:pt>
                <c:pt idx="4">
                  <c:v>2020-21</c:v>
                </c:pt>
                <c:pt idx="5">
                  <c:v>2021-22</c:v>
                </c:pt>
                <c:pt idx="6">
                  <c:v>2022-23</c:v>
                </c:pt>
              </c:strCache>
            </c:strRef>
          </c:cat>
          <c:val>
            <c:numRef>
              <c:f>Sheet1!$D$2:$D$8</c:f>
              <c:numCache>
                <c:formatCode>#,##0</c:formatCode>
                <c:ptCount val="7"/>
                <c:pt idx="0">
                  <c:v>555826</c:v>
                </c:pt>
                <c:pt idx="1">
                  <c:v>555826</c:v>
                </c:pt>
                <c:pt idx="2">
                  <c:v>555826</c:v>
                </c:pt>
              </c:numCache>
            </c:numRef>
          </c:val>
          <c:smooth val="0"/>
          <c:extLst>
            <c:ext xmlns:c16="http://schemas.microsoft.com/office/drawing/2014/chart" uri="{C3380CC4-5D6E-409C-BE32-E72D297353CC}">
              <c16:uniqueId val="{00000001-4A94-410A-AFF0-428D405555FC}"/>
            </c:ext>
          </c:extLst>
        </c:ser>
        <c:ser>
          <c:idx val="3"/>
          <c:order val="3"/>
          <c:tx>
            <c:strRef>
              <c:f>Sheet1!$E$1</c:f>
              <c:strCache>
                <c:ptCount val="1"/>
                <c:pt idx="0">
                  <c:v>Average (Phase 2)</c:v>
                </c:pt>
              </c:strCache>
            </c:strRef>
          </c:tx>
          <c:spPr>
            <a:ln w="31750" cap="rnd">
              <a:solidFill>
                <a:schemeClr val="accent4"/>
              </a:solidFill>
              <a:round/>
            </a:ln>
            <a:effectLst/>
          </c:spPr>
          <c:marker>
            <c:symbol val="circle"/>
            <c:size val="6"/>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w="12700">
                <a:solidFill>
                  <a:schemeClr val="lt2"/>
                </a:solidFill>
                <a:round/>
              </a:ln>
              <a:effectLst/>
            </c:spPr>
          </c:marker>
          <c:cat>
            <c:strRef>
              <c:f>Sheet1!$A$2:$A$8</c:f>
              <c:strCache>
                <c:ptCount val="7"/>
                <c:pt idx="0">
                  <c:v>2016-17</c:v>
                </c:pt>
                <c:pt idx="1">
                  <c:v>2017-18</c:v>
                </c:pt>
                <c:pt idx="2">
                  <c:v>2018-19</c:v>
                </c:pt>
                <c:pt idx="3">
                  <c:v>2019-20</c:v>
                </c:pt>
                <c:pt idx="4">
                  <c:v>2020-21</c:v>
                </c:pt>
                <c:pt idx="5">
                  <c:v>2021-22</c:v>
                </c:pt>
                <c:pt idx="6">
                  <c:v>2022-23</c:v>
                </c:pt>
              </c:strCache>
            </c:strRef>
          </c:cat>
          <c:val>
            <c:numRef>
              <c:f>Sheet1!$E$2:$E$8</c:f>
              <c:numCache>
                <c:formatCode>General</c:formatCode>
                <c:ptCount val="7"/>
                <c:pt idx="3" formatCode="#,##0">
                  <c:v>1036876</c:v>
                </c:pt>
                <c:pt idx="4" formatCode="#,##0">
                  <c:v>1036876</c:v>
                </c:pt>
                <c:pt idx="5" formatCode="#,##0">
                  <c:v>1036876</c:v>
                </c:pt>
                <c:pt idx="6" formatCode="#,##0">
                  <c:v>1036876</c:v>
                </c:pt>
              </c:numCache>
            </c:numRef>
          </c:val>
          <c:smooth val="0"/>
          <c:extLst>
            <c:ext xmlns:c16="http://schemas.microsoft.com/office/drawing/2014/chart" uri="{C3380CC4-5D6E-409C-BE32-E72D297353CC}">
              <c16:uniqueId val="{00000002-4A94-410A-AFF0-428D405555FC}"/>
            </c:ext>
          </c:extLst>
        </c:ser>
        <c:dLbls>
          <c:showLegendKey val="0"/>
          <c:showVal val="0"/>
          <c:showCatName val="0"/>
          <c:showSerName val="0"/>
          <c:showPercent val="0"/>
          <c:showBubbleSize val="0"/>
        </c:dLbls>
        <c:marker val="1"/>
        <c:smooth val="0"/>
        <c:axId val="1016556991"/>
        <c:axId val="1016549311"/>
        <c:extLst>
          <c:ext xmlns:c15="http://schemas.microsoft.com/office/drawing/2012/chart" uri="{02D57815-91ED-43cb-92C2-25804820EDAC}">
            <c15:filteredLineSeries>
              <c15:ser>
                <c:idx val="4"/>
                <c:order val="4"/>
                <c:tx>
                  <c:strRef>
                    <c:extLst>
                      <c:ext uri="{02D57815-91ED-43cb-92C2-25804820EDAC}">
                        <c15:formulaRef>
                          <c15:sqref>Sheet1!$F$1</c15:sqref>
                        </c15:formulaRef>
                      </c:ext>
                    </c:extLst>
                    <c:strCache>
                      <c:ptCount val="1"/>
                      <c:pt idx="0">
                        <c:v>Export Average (2016-2018)</c:v>
                      </c:pt>
                    </c:strCache>
                  </c:strRef>
                </c:tx>
                <c:spPr>
                  <a:ln w="31750" cap="rnd">
                    <a:solidFill>
                      <a:schemeClr val="accent5"/>
                    </a:solidFill>
                    <a:round/>
                  </a:ln>
                  <a:effectLst/>
                </c:spPr>
                <c:marker>
                  <c:symbol val="circle"/>
                  <c:size val="6"/>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w="12700">
                      <a:solidFill>
                        <a:schemeClr val="lt2"/>
                      </a:solidFill>
                      <a:round/>
                    </a:ln>
                    <a:effectLst/>
                  </c:spPr>
                </c:marker>
                <c:cat>
                  <c:strRef>
                    <c:extLst>
                      <c:ex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c:ext uri="{02D57815-91ED-43cb-92C2-25804820EDAC}">
                        <c15:formulaRef>
                          <c15:sqref>Sheet1!$F$2:$F$8</c15:sqref>
                        </c15:formulaRef>
                      </c:ext>
                    </c:extLst>
                    <c:numCache>
                      <c:formatCode>#,##0</c:formatCode>
                      <c:ptCount val="7"/>
                      <c:pt idx="0">
                        <c:v>26436</c:v>
                      </c:pt>
                      <c:pt idx="1">
                        <c:v>26436</c:v>
                      </c:pt>
                      <c:pt idx="2">
                        <c:v>26436</c:v>
                      </c:pt>
                    </c:numCache>
                  </c:numRef>
                </c:val>
                <c:smooth val="0"/>
                <c:extLst>
                  <c:ext xmlns:c16="http://schemas.microsoft.com/office/drawing/2014/chart" uri="{C3380CC4-5D6E-409C-BE32-E72D297353CC}">
                    <c16:uniqueId val="{00000004-4A94-410A-AFF0-428D405555FC}"/>
                  </c:ext>
                </c:extLst>
              </c15:ser>
            </c15:filteredLineSeries>
            <c15:filteredLineSeries>
              <c15:ser>
                <c:idx val="5"/>
                <c:order val="5"/>
                <c:tx>
                  <c:strRef>
                    <c:extLst xmlns:c15="http://schemas.microsoft.com/office/drawing/2012/chart">
                      <c:ext xmlns:c15="http://schemas.microsoft.com/office/drawing/2012/chart" uri="{02D57815-91ED-43cb-92C2-25804820EDAC}">
                        <c15:formulaRef>
                          <c15:sqref>Sheet1!$G$1</c15:sqref>
                        </c15:formulaRef>
                      </c:ext>
                    </c:extLst>
                    <c:strCache>
                      <c:ptCount val="1"/>
                      <c:pt idx="0">
                        <c:v>Export Average (2019-2021)</c:v>
                      </c:pt>
                    </c:strCache>
                  </c:strRef>
                </c:tx>
                <c:spPr>
                  <a:ln w="31750" cap="rnd">
                    <a:solidFill>
                      <a:schemeClr val="accent6"/>
                    </a:solidFill>
                    <a:round/>
                  </a:ln>
                  <a:effectLst/>
                </c:spPr>
                <c:marker>
                  <c:symbol val="circle"/>
                  <c:size val="6"/>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w="12700">
                      <a:solidFill>
                        <a:schemeClr val="lt2"/>
                      </a:solidFill>
                      <a:round/>
                    </a:ln>
                    <a:effectLst/>
                  </c:spPr>
                </c:marker>
                <c:cat>
                  <c:strRef>
                    <c:extLst xmlns:c15="http://schemas.microsoft.com/office/drawing/2012/chart">
                      <c:ext xmlns:c15="http://schemas.microsoft.com/office/drawing/2012/char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xmlns:c15="http://schemas.microsoft.com/office/drawing/2012/chart">
                      <c:ext xmlns:c15="http://schemas.microsoft.com/office/drawing/2012/chart" uri="{02D57815-91ED-43cb-92C2-25804820EDAC}">
                        <c15:formulaRef>
                          <c15:sqref>Sheet1!$G$2:$G$8</c15:sqref>
                        </c15:formulaRef>
                      </c:ext>
                    </c:extLst>
                    <c:numCache>
                      <c:formatCode>General</c:formatCode>
                      <c:ptCount val="7"/>
                      <c:pt idx="3" formatCode="#,##0">
                        <c:v>184044</c:v>
                      </c:pt>
                      <c:pt idx="4" formatCode="#,##0">
                        <c:v>184044</c:v>
                      </c:pt>
                      <c:pt idx="5" formatCode="#,##0">
                        <c:v>184044</c:v>
                      </c:pt>
                      <c:pt idx="6" formatCode="#,##0">
                        <c:v>184044</c:v>
                      </c:pt>
                    </c:numCache>
                  </c:numRef>
                </c:val>
                <c:smooth val="0"/>
                <c:extLst xmlns:c15="http://schemas.microsoft.com/office/drawing/2012/chart">
                  <c:ext xmlns:c16="http://schemas.microsoft.com/office/drawing/2014/chart" uri="{C3380CC4-5D6E-409C-BE32-E72D297353CC}">
                    <c16:uniqueId val="{00000005-4A94-410A-AFF0-428D405555FC}"/>
                  </c:ext>
                </c:extLst>
              </c15:ser>
            </c15:filteredLineSeries>
            <c15:filteredLineSeries>
              <c15:ser>
                <c:idx val="6"/>
                <c:order val="6"/>
                <c:tx>
                  <c:strRef>
                    <c:extLst xmlns:c15="http://schemas.microsoft.com/office/drawing/2012/chart">
                      <c:ext xmlns:c15="http://schemas.microsoft.com/office/drawing/2012/chart" uri="{02D57815-91ED-43cb-92C2-25804820EDAC}">
                        <c15:formulaRef>
                          <c15:sqref>Sheet1!$H$1</c15:sqref>
                        </c15:formulaRef>
                      </c:ext>
                    </c:extLst>
                    <c:strCache>
                      <c:ptCount val="1"/>
                      <c:pt idx="0">
                        <c:v>Production Growth</c:v>
                      </c:pt>
                    </c:strCache>
                  </c:strRef>
                </c:tx>
                <c:spPr>
                  <a:ln w="31750" cap="rnd">
                    <a:solidFill>
                      <a:schemeClr val="accent1">
                        <a:lumMod val="60000"/>
                      </a:schemeClr>
                    </a:solidFill>
                    <a:round/>
                  </a:ln>
                  <a:effectLst/>
                </c:spPr>
                <c:marker>
                  <c:symbol val="none"/>
                </c:marker>
                <c:cat>
                  <c:strRef>
                    <c:extLst xmlns:c15="http://schemas.microsoft.com/office/drawing/2012/chart">
                      <c:ext xmlns:c15="http://schemas.microsoft.com/office/drawing/2012/char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xmlns:c15="http://schemas.microsoft.com/office/drawing/2012/chart">
                      <c:ext xmlns:c15="http://schemas.microsoft.com/office/drawing/2012/chart" uri="{02D57815-91ED-43cb-92C2-25804820EDAC}">
                        <c15:formulaRef>
                          <c15:sqref>Sheet1!$H$2:$H$8</c15:sqref>
                        </c15:formulaRef>
                      </c:ext>
                    </c:extLst>
                    <c:numCache>
                      <c:formatCode>General</c:formatCode>
                      <c:ptCount val="7"/>
                      <c:pt idx="2" formatCode="0%">
                        <c:v>0.87</c:v>
                      </c:pt>
                    </c:numCache>
                  </c:numRef>
                </c:val>
                <c:smooth val="0"/>
                <c:extLst xmlns:c15="http://schemas.microsoft.com/office/drawing/2012/chart">
                  <c:ext xmlns:c16="http://schemas.microsoft.com/office/drawing/2014/chart" uri="{C3380CC4-5D6E-409C-BE32-E72D297353CC}">
                    <c16:uniqueId val="{00000006-4A94-410A-AFF0-428D405555FC}"/>
                  </c:ext>
                </c:extLst>
              </c15:ser>
            </c15:filteredLineSeries>
            <c15:filteredLineSeries>
              <c15:ser>
                <c:idx val="7"/>
                <c:order val="7"/>
                <c:tx>
                  <c:strRef>
                    <c:extLst xmlns:c15="http://schemas.microsoft.com/office/drawing/2012/chart">
                      <c:ext xmlns:c15="http://schemas.microsoft.com/office/drawing/2012/chart" uri="{02D57815-91ED-43cb-92C2-25804820EDAC}">
                        <c15:formulaRef>
                          <c15:sqref>Sheet1!$I$1</c15:sqref>
                        </c15:formulaRef>
                      </c:ext>
                    </c:extLst>
                    <c:strCache>
                      <c:ptCount val="1"/>
                      <c:pt idx="0">
                        <c:v>Export Growth</c:v>
                      </c:pt>
                    </c:strCache>
                  </c:strRef>
                </c:tx>
                <c:spPr>
                  <a:ln w="31750" cap="rnd">
                    <a:solidFill>
                      <a:schemeClr val="accent2">
                        <a:lumMod val="60000"/>
                      </a:schemeClr>
                    </a:solidFill>
                    <a:round/>
                  </a:ln>
                  <a:effectLst/>
                </c:spPr>
                <c:marker>
                  <c:symbol val="circle"/>
                  <c:size val="6"/>
                  <c:spPr>
                    <a:gradFill rotWithShape="1">
                      <a:gsLst>
                        <a:gs pos="0">
                          <a:schemeClr val="accent2">
                            <a:lumMod val="60000"/>
                            <a:satMod val="103000"/>
                            <a:lumMod val="102000"/>
                            <a:tint val="94000"/>
                          </a:schemeClr>
                        </a:gs>
                        <a:gs pos="50000">
                          <a:schemeClr val="accent2">
                            <a:lumMod val="60000"/>
                            <a:satMod val="110000"/>
                            <a:lumMod val="100000"/>
                            <a:shade val="100000"/>
                          </a:schemeClr>
                        </a:gs>
                        <a:gs pos="100000">
                          <a:schemeClr val="accent2">
                            <a:lumMod val="60000"/>
                            <a:lumMod val="99000"/>
                            <a:satMod val="120000"/>
                            <a:shade val="78000"/>
                          </a:schemeClr>
                        </a:gs>
                      </a:gsLst>
                      <a:lin ang="5400000" scaled="0"/>
                    </a:gradFill>
                    <a:ln w="12700">
                      <a:solidFill>
                        <a:schemeClr val="lt2"/>
                      </a:solidFill>
                      <a:round/>
                    </a:ln>
                    <a:effectLst/>
                  </c:spPr>
                </c:marker>
                <c:cat>
                  <c:strRef>
                    <c:extLst xmlns:c15="http://schemas.microsoft.com/office/drawing/2012/chart">
                      <c:ext xmlns:c15="http://schemas.microsoft.com/office/drawing/2012/chart" uri="{02D57815-91ED-43cb-92C2-25804820EDAC}">
                        <c15:formulaRef>
                          <c15:sqref>Sheet1!$A$2:$A$8</c15:sqref>
                        </c15:formulaRef>
                      </c:ext>
                    </c:extLst>
                    <c:strCache>
                      <c:ptCount val="7"/>
                      <c:pt idx="0">
                        <c:v>2016-17</c:v>
                      </c:pt>
                      <c:pt idx="1">
                        <c:v>2017-18</c:v>
                      </c:pt>
                      <c:pt idx="2">
                        <c:v>2018-19</c:v>
                      </c:pt>
                      <c:pt idx="3">
                        <c:v>2019-20</c:v>
                      </c:pt>
                      <c:pt idx="4">
                        <c:v>2020-21</c:v>
                      </c:pt>
                      <c:pt idx="5">
                        <c:v>2021-22</c:v>
                      </c:pt>
                      <c:pt idx="6">
                        <c:v>2022-23</c:v>
                      </c:pt>
                    </c:strCache>
                  </c:strRef>
                </c:cat>
                <c:val>
                  <c:numRef>
                    <c:extLst xmlns:c15="http://schemas.microsoft.com/office/drawing/2012/chart">
                      <c:ext xmlns:c15="http://schemas.microsoft.com/office/drawing/2012/chart" uri="{02D57815-91ED-43cb-92C2-25804820EDAC}">
                        <c15:formulaRef>
                          <c15:sqref>Sheet1!$I$2:$I$8</c15:sqref>
                        </c15:formulaRef>
                      </c:ext>
                    </c:extLst>
                    <c:numCache>
                      <c:formatCode>General</c:formatCode>
                      <c:ptCount val="7"/>
                      <c:pt idx="2" formatCode="0%">
                        <c:v>5.96</c:v>
                      </c:pt>
                    </c:numCache>
                  </c:numRef>
                </c:val>
                <c:smooth val="0"/>
                <c:extLst xmlns:c15="http://schemas.microsoft.com/office/drawing/2012/chart">
                  <c:ext xmlns:c16="http://schemas.microsoft.com/office/drawing/2014/chart" uri="{C3380CC4-5D6E-409C-BE32-E72D297353CC}">
                    <c16:uniqueId val="{00000007-4A94-410A-AFF0-428D405555FC}"/>
                  </c:ext>
                </c:extLst>
              </c15:ser>
            </c15:filteredLineSeries>
          </c:ext>
        </c:extLst>
      </c:lineChart>
      <c:catAx>
        <c:axId val="1016556991"/>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crossAx val="1016549311"/>
        <c:crosses val="autoZero"/>
        <c:auto val="1"/>
        <c:lblAlgn val="ctr"/>
        <c:lblOffset val="100"/>
        <c:noMultiLvlLbl val="0"/>
      </c:catAx>
      <c:valAx>
        <c:axId val="1016549311"/>
        <c:scaling>
          <c:orientation val="minMax"/>
        </c:scaling>
        <c:delete val="0"/>
        <c:axPos val="l"/>
        <c:majorGridlines>
          <c:spPr>
            <a:ln w="9525" cap="flat" cmpd="sng" algn="ctr">
              <a:solidFill>
                <a:schemeClr val="tx2">
                  <a:lumMod val="15000"/>
                  <a:lumOff val="85000"/>
                </a:schemeClr>
              </a:solidFill>
              <a:round/>
            </a:ln>
            <a:effectLst/>
          </c:spPr>
        </c:majorGridlines>
        <c:title>
          <c:tx>
            <c:rich>
              <a:bodyPr rot="-5400000" spcFirstLastPara="1" vertOverflow="ellipsis" vert="horz" wrap="square" anchor="ctr" anchorCtr="1"/>
              <a:lstStyle/>
              <a:p>
                <a:pPr>
                  <a:defRPr sz="1197" b="1" i="0" u="none" strike="noStrike" kern="1200" baseline="0">
                    <a:solidFill>
                      <a:schemeClr val="tx2"/>
                    </a:solidFill>
                    <a:latin typeface="+mn-lt"/>
                    <a:ea typeface="+mn-ea"/>
                    <a:cs typeface="+mn-cs"/>
                  </a:defRPr>
                </a:pPr>
                <a:r>
                  <a:rPr lang="en-IN" dirty="0"/>
                  <a:t>No. Indirect Employees</a:t>
                </a:r>
              </a:p>
            </c:rich>
          </c:tx>
          <c:layout/>
          <c:overlay val="0"/>
          <c:spPr>
            <a:noFill/>
            <a:ln>
              <a:noFill/>
            </a:ln>
            <a:effectLst/>
          </c:spPr>
          <c:txPr>
            <a:bodyPr rot="-5400000" spcFirstLastPara="1" vertOverflow="ellipsis" vert="horz" wrap="square" anchor="ctr" anchorCtr="1"/>
            <a:lstStyle/>
            <a:p>
              <a:pPr>
                <a:defRPr sz="1197" b="1" i="0" u="none" strike="noStrike" kern="1200" baseline="0">
                  <a:solidFill>
                    <a:schemeClr val="tx2"/>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crossAx val="1016556991"/>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userShapes r:id="rId5"/>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326">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dk1">
            <a:lumMod val="75000"/>
            <a:lumOff val="25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dk1">
            <a:lumMod val="75000"/>
            <a:lumOff val="25000"/>
          </a:schemeClr>
        </a:solidFill>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4.xml><?xml version="1.0" encoding="utf-8"?>
<cs:chartStyle xmlns:cs="http://schemas.microsoft.com/office/drawing/2012/chartStyle" xmlns:a="http://schemas.openxmlformats.org/drawingml/2006/main" id="326">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dk1">
            <a:lumMod val="75000"/>
            <a:lumOff val="25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dk1">
            <a:lumMod val="75000"/>
            <a:lumOff val="25000"/>
          </a:schemeClr>
        </a:solidFill>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5.xml><?xml version="1.0" encoding="utf-8"?>
<cs:chartStyle xmlns:cs="http://schemas.microsoft.com/office/drawing/2012/chartStyle" xmlns:a="http://schemas.openxmlformats.org/drawingml/2006/main" id="326">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dk1">
            <a:lumMod val="75000"/>
            <a:lumOff val="25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dk1">
            <a:lumMod val="75000"/>
            <a:lumOff val="25000"/>
          </a:schemeClr>
        </a:solidFill>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6.xml><?xml version="1.0" encoding="utf-8"?>
<cs:chartStyle xmlns:cs="http://schemas.microsoft.com/office/drawing/2012/chartStyle" xmlns:a="http://schemas.openxmlformats.org/drawingml/2006/main" id="326">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dk1">
            <a:lumMod val="75000"/>
            <a:lumOff val="25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dk1">
            <a:lumMod val="75000"/>
            <a:lumOff val="25000"/>
          </a:schemeClr>
        </a:solidFill>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7.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8.xml><?xml version="1.0" encoding="utf-8"?>
<cs:chartStyle xmlns:cs="http://schemas.microsoft.com/office/drawing/2012/chartStyle" xmlns:a="http://schemas.openxmlformats.org/drawingml/2006/main" id="326">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dk1">
            <a:lumMod val="75000"/>
            <a:lumOff val="25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dk1">
            <a:lumMod val="75000"/>
            <a:lumOff val="25000"/>
          </a:schemeClr>
        </a:solidFill>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drawings/drawing1.xml><?xml version="1.0" encoding="utf-8"?>
<c:userShapes xmlns:c="http://schemas.openxmlformats.org/drawingml/2006/chart">
  <cdr:relSizeAnchor xmlns:cdr="http://schemas.openxmlformats.org/drawingml/2006/chartDrawing">
    <cdr:from>
      <cdr:x>0.20438</cdr:x>
      <cdr:y>0.7216</cdr:y>
    </cdr:from>
    <cdr:to>
      <cdr:x>0.41252</cdr:x>
      <cdr:y>0.79824</cdr:y>
    </cdr:to>
    <cdr:sp macro="" textlink="">
      <cdr:nvSpPr>
        <cdr:cNvPr id="2" name="Oval 1">
          <a:extLst xmlns:a="http://schemas.openxmlformats.org/drawingml/2006/main">
            <a:ext uri="{FF2B5EF4-FFF2-40B4-BE49-F238E27FC236}">
              <a16:creationId xmlns:a16="http://schemas.microsoft.com/office/drawing/2014/main" id="{620FAD33-92FA-30BD-29C4-AC4192B44A92}"/>
            </a:ext>
          </a:extLst>
        </cdr:cNvPr>
        <cdr:cNvSpPr/>
      </cdr:nvSpPr>
      <cdr:spPr>
        <a:xfrm xmlns:a="http://schemas.openxmlformats.org/drawingml/2006/main">
          <a:off x="1448472" y="4217830"/>
          <a:ext cx="1475060" cy="448001"/>
        </a:xfrm>
        <a:prstGeom xmlns:a="http://schemas.openxmlformats.org/drawingml/2006/main" prst="ellipse">
          <a:avLst/>
        </a:prstGeom>
      </cdr:spPr>
      <cdr:style>
        <a:lnRef xmlns:a="http://schemas.openxmlformats.org/drawingml/2006/main" idx="3">
          <a:schemeClr val="lt1"/>
        </a:lnRef>
        <a:fillRef xmlns:a="http://schemas.openxmlformats.org/drawingml/2006/main" idx="1">
          <a:schemeClr val="accent3"/>
        </a:fillRef>
        <a:effectRef xmlns:a="http://schemas.openxmlformats.org/drawingml/2006/main" idx="1">
          <a:schemeClr val="accent3"/>
        </a:effectRef>
        <a:fontRef xmlns:a="http://schemas.openxmlformats.org/drawingml/2006/main" idx="minor">
          <a:schemeClr val="lt1"/>
        </a:fontRef>
      </cdr:style>
      <cdr:txBody>
        <a:bodyPr xmlns:a="http://schemas.openxmlformats.org/drawingml/2006/main" vertOverflow="clip" anchor="ctr"/>
        <a:lstStyle xmlns:a="http://schemas.openxmlformats.org/drawingml/2006/main"/>
        <a:p xmlns:a="http://schemas.openxmlformats.org/drawingml/2006/main">
          <a:r>
            <a:rPr lang="en-US" sz="2000" dirty="0">
              <a:solidFill>
                <a:schemeClr val="tx1"/>
              </a:solidFill>
            </a:rPr>
            <a:t>$1,193</a:t>
          </a:r>
        </a:p>
      </cdr:txBody>
    </cdr:sp>
  </cdr:relSizeAnchor>
  <cdr:relSizeAnchor xmlns:cdr="http://schemas.openxmlformats.org/drawingml/2006/chartDrawing">
    <cdr:from>
      <cdr:x>0.63325</cdr:x>
      <cdr:y>0.3316</cdr:y>
    </cdr:from>
    <cdr:to>
      <cdr:x>0.82945</cdr:x>
      <cdr:y>0.4045</cdr:y>
    </cdr:to>
    <cdr:sp macro="" textlink="">
      <cdr:nvSpPr>
        <cdr:cNvPr id="3" name="Oval 2">
          <a:extLst xmlns:a="http://schemas.openxmlformats.org/drawingml/2006/main">
            <a:ext uri="{FF2B5EF4-FFF2-40B4-BE49-F238E27FC236}">
              <a16:creationId xmlns:a16="http://schemas.microsoft.com/office/drawing/2014/main" id="{AFA88B3F-8B65-7CAE-EB89-840CF7F1FB1D}"/>
            </a:ext>
          </a:extLst>
        </cdr:cNvPr>
        <cdr:cNvSpPr/>
      </cdr:nvSpPr>
      <cdr:spPr>
        <a:xfrm xmlns:a="http://schemas.openxmlformats.org/drawingml/2006/main">
          <a:off x="4487885" y="1938270"/>
          <a:ext cx="1390459" cy="426083"/>
        </a:xfrm>
        <a:prstGeom xmlns:a="http://schemas.openxmlformats.org/drawingml/2006/main" prst="ellipse">
          <a:avLst/>
        </a:prstGeom>
      </cdr:spPr>
      <cdr:style>
        <a:lnRef xmlns:a="http://schemas.openxmlformats.org/drawingml/2006/main" idx="3">
          <a:schemeClr val="lt1"/>
        </a:lnRef>
        <a:fillRef xmlns:a="http://schemas.openxmlformats.org/drawingml/2006/main" idx="1">
          <a:schemeClr val="accent4"/>
        </a:fillRef>
        <a:effectRef xmlns:a="http://schemas.openxmlformats.org/drawingml/2006/main" idx="1">
          <a:schemeClr val="accent4"/>
        </a:effectRef>
        <a:fontRef xmlns:a="http://schemas.openxmlformats.org/drawingml/2006/main" idx="minor">
          <a:schemeClr val="lt1"/>
        </a:fontRef>
      </cdr:style>
      <cdr:txBody>
        <a:bodyPr xmlns:a="http://schemas.openxmlformats.org/drawingml/2006/main" vertOverflow="clip" anchor="ctr"/>
        <a:lstStyle xmlns:a="http://schemas.openxmlformats.org/drawingml/2006/main"/>
        <a:p xmlns:a="http://schemas.openxmlformats.org/drawingml/2006/main">
          <a:r>
            <a:rPr lang="en-US" sz="2000" b="1" dirty="0">
              <a:solidFill>
                <a:srgbClr val="C00000"/>
              </a:solidFill>
            </a:rPr>
            <a:t>$4,571</a:t>
          </a:r>
        </a:p>
      </cdr:txBody>
    </cdr:sp>
  </cdr:relSizeAnchor>
</c:userShapes>
</file>

<file path=ppt/drawings/drawing2.xml><?xml version="1.0" encoding="utf-8"?>
<c:userShapes xmlns:c="http://schemas.openxmlformats.org/drawingml/2006/chart">
  <cdr:relSizeAnchor xmlns:cdr="http://schemas.openxmlformats.org/drawingml/2006/chartDrawing">
    <cdr:from>
      <cdr:x>0.2179</cdr:x>
      <cdr:y>0.80278</cdr:y>
    </cdr:from>
    <cdr:to>
      <cdr:x>0.41036</cdr:x>
      <cdr:y>0.86344</cdr:y>
    </cdr:to>
    <cdr:sp macro="" textlink="">
      <cdr:nvSpPr>
        <cdr:cNvPr id="2" name="Oval 1">
          <a:extLst xmlns:a="http://schemas.openxmlformats.org/drawingml/2006/main">
            <a:ext uri="{FF2B5EF4-FFF2-40B4-BE49-F238E27FC236}">
              <a16:creationId xmlns:a16="http://schemas.microsoft.com/office/drawing/2014/main" id="{02645E16-2F12-6E5D-718E-3C60C3C81130}"/>
            </a:ext>
          </a:extLst>
        </cdr:cNvPr>
        <cdr:cNvSpPr/>
      </cdr:nvSpPr>
      <cdr:spPr>
        <a:xfrm xmlns:a="http://schemas.openxmlformats.org/drawingml/2006/main">
          <a:off x="1187549" y="4586067"/>
          <a:ext cx="1048938" cy="346531"/>
        </a:xfrm>
        <a:prstGeom xmlns:a="http://schemas.openxmlformats.org/drawingml/2006/main" prst="ellipse">
          <a:avLst/>
        </a:prstGeom>
      </cdr:spPr>
      <cdr:style>
        <a:lnRef xmlns:a="http://schemas.openxmlformats.org/drawingml/2006/main" idx="3">
          <a:schemeClr val="lt1"/>
        </a:lnRef>
        <a:fillRef xmlns:a="http://schemas.openxmlformats.org/drawingml/2006/main" idx="1">
          <a:schemeClr val="accent3"/>
        </a:fillRef>
        <a:effectRef xmlns:a="http://schemas.openxmlformats.org/drawingml/2006/main" idx="1">
          <a:schemeClr val="accent3"/>
        </a:effectRef>
        <a:fontRef xmlns:a="http://schemas.openxmlformats.org/drawingml/2006/main" idx="minor">
          <a:schemeClr val="lt1"/>
        </a:fontRef>
      </cdr:style>
      <cdr:txBody>
        <a:bodyPr xmlns:a="http://schemas.openxmlformats.org/drawingml/2006/main" vertOverflow="clip" anchor="ctr"/>
        <a:lstStyle xmlns:a="http://schemas.openxmlformats.org/drawingml/2006/main"/>
        <a:p xmlns:a="http://schemas.openxmlformats.org/drawingml/2006/main">
          <a:r>
            <a:rPr lang="en-US" sz="2000" dirty="0">
              <a:solidFill>
                <a:schemeClr val="tx1"/>
              </a:solidFill>
            </a:rPr>
            <a:t>$470</a:t>
          </a:r>
        </a:p>
      </cdr:txBody>
    </cdr:sp>
  </cdr:relSizeAnchor>
  <cdr:relSizeAnchor xmlns:cdr="http://schemas.openxmlformats.org/drawingml/2006/chartDrawing">
    <cdr:from>
      <cdr:x>0.55924</cdr:x>
      <cdr:y>0.33156</cdr:y>
    </cdr:from>
    <cdr:to>
      <cdr:x>0.81056</cdr:x>
      <cdr:y>0.4079</cdr:y>
    </cdr:to>
    <cdr:sp macro="" textlink="">
      <cdr:nvSpPr>
        <cdr:cNvPr id="4" name="Oval 3">
          <a:extLst xmlns:a="http://schemas.openxmlformats.org/drawingml/2006/main">
            <a:ext uri="{FF2B5EF4-FFF2-40B4-BE49-F238E27FC236}">
              <a16:creationId xmlns:a16="http://schemas.microsoft.com/office/drawing/2014/main" id="{54396E5C-64F0-9666-2D49-06DBEBD5D6FE}"/>
            </a:ext>
          </a:extLst>
        </cdr:cNvPr>
        <cdr:cNvSpPr/>
      </cdr:nvSpPr>
      <cdr:spPr>
        <a:xfrm xmlns:a="http://schemas.openxmlformats.org/drawingml/2006/main">
          <a:off x="3126071" y="1894112"/>
          <a:ext cx="1404877" cy="436110"/>
        </a:xfrm>
        <a:prstGeom xmlns:a="http://schemas.openxmlformats.org/drawingml/2006/main" prst="ellipse">
          <a:avLst/>
        </a:prstGeom>
      </cdr:spPr>
      <cdr:style>
        <a:lnRef xmlns:a="http://schemas.openxmlformats.org/drawingml/2006/main" idx="3">
          <a:schemeClr val="lt1"/>
        </a:lnRef>
        <a:fillRef xmlns:a="http://schemas.openxmlformats.org/drawingml/2006/main" idx="1">
          <a:schemeClr val="accent4"/>
        </a:fillRef>
        <a:effectRef xmlns:a="http://schemas.openxmlformats.org/drawingml/2006/main" idx="1">
          <a:schemeClr val="accent4"/>
        </a:effectRef>
        <a:fontRef xmlns:a="http://schemas.openxmlformats.org/drawingml/2006/main" idx="minor">
          <a:schemeClr val="lt1"/>
        </a:fontRef>
      </cdr:style>
      <cdr:txBody>
        <a:bodyPr xmlns:a="http://schemas.openxmlformats.org/drawingml/2006/main" vertOverflow="clip" anchor="ctr"/>
        <a:lstStyle xmlns:a="http://schemas.openxmlformats.org/drawingml/2006/main"/>
        <a:p xmlns:a="http://schemas.openxmlformats.org/drawingml/2006/main">
          <a:r>
            <a:rPr lang="en-US" sz="2000" b="1" dirty="0">
              <a:solidFill>
                <a:srgbClr val="C00000"/>
              </a:solidFill>
            </a:rPr>
            <a:t>$3,308</a:t>
          </a:r>
        </a:p>
      </cdr:txBody>
    </cdr:sp>
  </cdr:relSizeAnchor>
</c:userShapes>
</file>

<file path=ppt/drawings/drawing3.xml><?xml version="1.0" encoding="utf-8"?>
<c:userShapes xmlns:c="http://schemas.openxmlformats.org/drawingml/2006/chart">
  <cdr:relSizeAnchor xmlns:cdr="http://schemas.openxmlformats.org/drawingml/2006/chartDrawing">
    <cdr:from>
      <cdr:x>0.18009</cdr:x>
      <cdr:y>0.74611</cdr:y>
    </cdr:from>
    <cdr:to>
      <cdr:x>0.43162</cdr:x>
      <cdr:y>0.81688</cdr:y>
    </cdr:to>
    <cdr:sp macro="" textlink="">
      <cdr:nvSpPr>
        <cdr:cNvPr id="3" name="Oval 2">
          <a:extLst xmlns:a="http://schemas.openxmlformats.org/drawingml/2006/main">
            <a:ext uri="{FF2B5EF4-FFF2-40B4-BE49-F238E27FC236}">
              <a16:creationId xmlns:a16="http://schemas.microsoft.com/office/drawing/2014/main" id="{18FCD388-33BE-CB36-C3BA-2B057689F5BF}"/>
            </a:ext>
          </a:extLst>
        </cdr:cNvPr>
        <cdr:cNvSpPr/>
      </cdr:nvSpPr>
      <cdr:spPr>
        <a:xfrm xmlns:a="http://schemas.openxmlformats.org/drawingml/2006/main">
          <a:off x="1041160" y="4262312"/>
          <a:ext cx="1454174" cy="404302"/>
        </a:xfrm>
        <a:prstGeom xmlns:a="http://schemas.openxmlformats.org/drawingml/2006/main" prst="ellipse">
          <a:avLst/>
        </a:prstGeom>
      </cdr:spPr>
      <cdr:style>
        <a:lnRef xmlns:a="http://schemas.openxmlformats.org/drawingml/2006/main" idx="3">
          <a:schemeClr val="lt1"/>
        </a:lnRef>
        <a:fillRef xmlns:a="http://schemas.openxmlformats.org/drawingml/2006/main" idx="1">
          <a:schemeClr val="accent3"/>
        </a:fillRef>
        <a:effectRef xmlns:a="http://schemas.openxmlformats.org/drawingml/2006/main" idx="1">
          <a:schemeClr val="accent3"/>
        </a:effectRef>
        <a:fontRef xmlns:a="http://schemas.openxmlformats.org/drawingml/2006/main" idx="minor">
          <a:schemeClr val="lt1"/>
        </a:fontRef>
      </cdr:style>
      <cdr:txBody>
        <a:bodyPr xmlns:a="http://schemas.openxmlformats.org/drawingml/2006/main" vertOverflow="clip" anchor="ctr"/>
        <a:lstStyle xmlns:a="http://schemas.openxmlformats.org/drawingml/2006/main"/>
        <a:p xmlns:a="http://schemas.openxmlformats.org/drawingml/2006/main">
          <a:r>
            <a:rPr lang="en-US" sz="2000" b="1" dirty="0">
              <a:solidFill>
                <a:schemeClr val="tx1"/>
              </a:solidFill>
            </a:rPr>
            <a:t>$1,663</a:t>
          </a:r>
        </a:p>
      </cdr:txBody>
    </cdr:sp>
  </cdr:relSizeAnchor>
  <cdr:relSizeAnchor xmlns:cdr="http://schemas.openxmlformats.org/drawingml/2006/chartDrawing">
    <cdr:from>
      <cdr:x>0.60558</cdr:x>
      <cdr:y>0.34031</cdr:y>
    </cdr:from>
    <cdr:to>
      <cdr:x>0.85953</cdr:x>
      <cdr:y>0.4213</cdr:y>
    </cdr:to>
    <cdr:sp macro="" textlink="">
      <cdr:nvSpPr>
        <cdr:cNvPr id="5" name="Oval 4">
          <a:extLst xmlns:a="http://schemas.openxmlformats.org/drawingml/2006/main">
            <a:ext uri="{FF2B5EF4-FFF2-40B4-BE49-F238E27FC236}">
              <a16:creationId xmlns:a16="http://schemas.microsoft.com/office/drawing/2014/main" id="{8052333B-FE3B-0239-E556-585C924BE8B5}"/>
            </a:ext>
          </a:extLst>
        </cdr:cNvPr>
        <cdr:cNvSpPr/>
      </cdr:nvSpPr>
      <cdr:spPr>
        <a:xfrm xmlns:a="http://schemas.openxmlformats.org/drawingml/2006/main">
          <a:off x="3501023" y="1944115"/>
          <a:ext cx="1468192" cy="462638"/>
        </a:xfrm>
        <a:prstGeom xmlns:a="http://schemas.openxmlformats.org/drawingml/2006/main" prst="ellipse">
          <a:avLst/>
        </a:prstGeom>
      </cdr:spPr>
      <cdr:style>
        <a:lnRef xmlns:a="http://schemas.openxmlformats.org/drawingml/2006/main" idx="3">
          <a:schemeClr val="lt1"/>
        </a:lnRef>
        <a:fillRef xmlns:a="http://schemas.openxmlformats.org/drawingml/2006/main" idx="1">
          <a:schemeClr val="accent4"/>
        </a:fillRef>
        <a:effectRef xmlns:a="http://schemas.openxmlformats.org/drawingml/2006/main" idx="1">
          <a:schemeClr val="accent4"/>
        </a:effectRef>
        <a:fontRef xmlns:a="http://schemas.openxmlformats.org/drawingml/2006/main" idx="minor">
          <a:schemeClr val="lt1"/>
        </a:fontRef>
      </cdr:style>
      <cdr:txBody>
        <a:bodyPr xmlns:a="http://schemas.openxmlformats.org/drawingml/2006/main" vertOverflow="clip" anchor="ctr"/>
        <a:lstStyle xmlns:a="http://schemas.openxmlformats.org/drawingml/2006/main"/>
        <a:p xmlns:a="http://schemas.openxmlformats.org/drawingml/2006/main">
          <a:r>
            <a:rPr lang="en-US" sz="2000" b="1" dirty="0">
              <a:solidFill>
                <a:srgbClr val="C00000"/>
              </a:solidFill>
            </a:rPr>
            <a:t>$7,879</a:t>
          </a:r>
        </a:p>
      </cdr:txBody>
    </cdr:sp>
  </cdr:relSizeAnchor>
</c:userShapes>
</file>

<file path=ppt/drawings/drawing4.xml><?xml version="1.0" encoding="utf-8"?>
<c:userShapes xmlns:c="http://schemas.openxmlformats.org/drawingml/2006/chart">
  <cdr:relSizeAnchor xmlns:cdr="http://schemas.openxmlformats.org/drawingml/2006/chartDrawing">
    <cdr:from>
      <cdr:x>0.18307</cdr:x>
      <cdr:y>0.37427</cdr:y>
    </cdr:from>
    <cdr:to>
      <cdr:x>0.47548</cdr:x>
      <cdr:y>0.56195</cdr:y>
    </cdr:to>
    <cdr:sp macro="" textlink="">
      <cdr:nvSpPr>
        <cdr:cNvPr id="2" name="TextBox 1"/>
        <cdr:cNvSpPr txBox="1"/>
      </cdr:nvSpPr>
      <cdr:spPr>
        <a:xfrm xmlns:a="http://schemas.openxmlformats.org/drawingml/2006/main">
          <a:off x="1265959" y="2208727"/>
          <a:ext cx="2021983" cy="110758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000" b="1" dirty="0" smtClean="0">
              <a:solidFill>
                <a:srgbClr val="00B0F0"/>
              </a:solidFill>
            </a:rPr>
            <a:t>DVA: Phase 1</a:t>
          </a:r>
        </a:p>
        <a:p xmlns:a="http://schemas.openxmlformats.org/drawingml/2006/main">
          <a:r>
            <a:rPr lang="en-US" sz="2000" b="1" dirty="0" smtClean="0">
              <a:solidFill>
                <a:srgbClr val="00B0F0"/>
              </a:solidFill>
            </a:rPr>
            <a:t>Share: 8.8%</a:t>
          </a:r>
        </a:p>
        <a:p xmlns:a="http://schemas.openxmlformats.org/drawingml/2006/main">
          <a:endParaRPr lang="en-IN" sz="2000" b="1" dirty="0">
            <a:solidFill>
              <a:srgbClr val="00B0F0"/>
            </a:solidFill>
          </a:endParaRPr>
        </a:p>
      </cdr:txBody>
    </cdr:sp>
  </cdr:relSizeAnchor>
  <cdr:relSizeAnchor xmlns:cdr="http://schemas.openxmlformats.org/drawingml/2006/chartDrawing">
    <cdr:from>
      <cdr:x>0.57264</cdr:x>
      <cdr:y>0.18098</cdr:y>
    </cdr:from>
    <cdr:to>
      <cdr:x>0.84642</cdr:x>
      <cdr:y>0.23336</cdr:y>
    </cdr:to>
    <cdr:sp macro="" textlink="">
      <cdr:nvSpPr>
        <cdr:cNvPr id="3" name="TextBox 2"/>
        <cdr:cNvSpPr txBox="1"/>
      </cdr:nvSpPr>
      <cdr:spPr>
        <a:xfrm xmlns:a="http://schemas.openxmlformats.org/drawingml/2006/main">
          <a:off x="3959852" y="1068054"/>
          <a:ext cx="1893194" cy="309093"/>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IN" sz="1100" dirty="0"/>
        </a:p>
      </cdr:txBody>
    </cdr:sp>
  </cdr:relSizeAnchor>
  <cdr:relSizeAnchor xmlns:cdr="http://schemas.openxmlformats.org/drawingml/2006/chartDrawing">
    <cdr:from>
      <cdr:x>0.58382</cdr:x>
      <cdr:y>0.13203</cdr:y>
    </cdr:from>
    <cdr:to>
      <cdr:x>0.90044</cdr:x>
      <cdr:y>0.25142</cdr:y>
    </cdr:to>
    <cdr:sp macro="" textlink="">
      <cdr:nvSpPr>
        <cdr:cNvPr id="4" name="TextBox 3"/>
        <cdr:cNvSpPr txBox="1"/>
      </cdr:nvSpPr>
      <cdr:spPr>
        <a:xfrm xmlns:a="http://schemas.openxmlformats.org/drawingml/2006/main">
          <a:off x="4037125" y="779172"/>
          <a:ext cx="2189408" cy="70457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000" dirty="0" smtClean="0">
              <a:solidFill>
                <a:srgbClr val="C00000"/>
              </a:solidFill>
            </a:rPr>
            <a:t>DVA: Phase 2</a:t>
          </a:r>
        </a:p>
        <a:p xmlns:a="http://schemas.openxmlformats.org/drawingml/2006/main">
          <a:r>
            <a:rPr lang="en-US" sz="2000" dirty="0" smtClean="0">
              <a:solidFill>
                <a:srgbClr val="C00000"/>
              </a:solidFill>
            </a:rPr>
            <a:t>Share 22.2%</a:t>
          </a:r>
          <a:endParaRPr lang="en-IN" sz="2000" dirty="0">
            <a:solidFill>
              <a:srgbClr val="C00000"/>
            </a:solidFill>
          </a:endParaRPr>
        </a:p>
      </cdr:txBody>
    </cdr:sp>
  </cdr:relSizeAnchor>
</c:userShapes>
</file>

<file path=ppt/drawings/drawing5.xml><?xml version="1.0" encoding="utf-8"?>
<c:userShapes xmlns:c="http://schemas.openxmlformats.org/drawingml/2006/chart">
  <cdr:relSizeAnchor xmlns:cdr="http://schemas.openxmlformats.org/drawingml/2006/chartDrawing">
    <cdr:from>
      <cdr:x>0.20722</cdr:x>
      <cdr:y>0.77138</cdr:y>
    </cdr:from>
    <cdr:to>
      <cdr:x>0.45886</cdr:x>
      <cdr:y>0.85086</cdr:y>
    </cdr:to>
    <cdr:sp macro="" textlink="">
      <cdr:nvSpPr>
        <cdr:cNvPr id="2" name="Oval 1">
          <a:extLst xmlns:a="http://schemas.openxmlformats.org/drawingml/2006/main">
            <a:ext uri="{FF2B5EF4-FFF2-40B4-BE49-F238E27FC236}">
              <a16:creationId xmlns:a16="http://schemas.microsoft.com/office/drawing/2014/main" id="{466B38B8-0799-E41C-D73D-C1CFF14DD063}"/>
            </a:ext>
          </a:extLst>
        </cdr:cNvPr>
        <cdr:cNvSpPr/>
      </cdr:nvSpPr>
      <cdr:spPr>
        <a:xfrm xmlns:a="http://schemas.openxmlformats.org/drawingml/2006/main">
          <a:off x="1152659" y="4502822"/>
          <a:ext cx="1399781" cy="463904"/>
        </a:xfrm>
        <a:prstGeom xmlns:a="http://schemas.openxmlformats.org/drawingml/2006/main" prst="ellipse">
          <a:avLst/>
        </a:prstGeom>
      </cdr:spPr>
      <cdr:style>
        <a:lnRef xmlns:a="http://schemas.openxmlformats.org/drawingml/2006/main" idx="3">
          <a:schemeClr val="lt1"/>
        </a:lnRef>
        <a:fillRef xmlns:a="http://schemas.openxmlformats.org/drawingml/2006/main" idx="1">
          <a:schemeClr val="accent3"/>
        </a:fillRef>
        <a:effectRef xmlns:a="http://schemas.openxmlformats.org/drawingml/2006/main" idx="1">
          <a:schemeClr val="accent3"/>
        </a:effectRef>
        <a:fontRef xmlns:a="http://schemas.openxmlformats.org/drawingml/2006/main" idx="minor">
          <a:schemeClr val="lt1"/>
        </a:fontRef>
      </cdr:style>
      <cdr:txBody>
        <a:bodyPr xmlns:a="http://schemas.openxmlformats.org/drawingml/2006/main" vertOverflow="clip" anchor="ctr"/>
        <a:lstStyle xmlns:a="http://schemas.openxmlformats.org/drawingml/2006/main"/>
        <a:p xmlns:a="http://schemas.openxmlformats.org/drawingml/2006/main">
          <a:r>
            <a:rPr lang="en-US" sz="2000" b="1" dirty="0">
              <a:solidFill>
                <a:schemeClr val="tx1"/>
              </a:solidFill>
            </a:rPr>
            <a:t>27,052</a:t>
          </a:r>
        </a:p>
      </cdr:txBody>
    </cdr:sp>
  </cdr:relSizeAnchor>
  <cdr:relSizeAnchor xmlns:cdr="http://schemas.openxmlformats.org/drawingml/2006/chartDrawing">
    <cdr:from>
      <cdr:x>0.64248</cdr:x>
      <cdr:y>0.39437</cdr:y>
    </cdr:from>
    <cdr:to>
      <cdr:x>0.92845</cdr:x>
      <cdr:y>0.47352</cdr:y>
    </cdr:to>
    <cdr:sp macro="" textlink="">
      <cdr:nvSpPr>
        <cdr:cNvPr id="3" name="Oval 2">
          <a:extLst xmlns:a="http://schemas.openxmlformats.org/drawingml/2006/main">
            <a:ext uri="{FF2B5EF4-FFF2-40B4-BE49-F238E27FC236}">
              <a16:creationId xmlns:a16="http://schemas.microsoft.com/office/drawing/2014/main" id="{BB29C84C-1FB6-EFB4-9972-EFBF59CA377C}"/>
            </a:ext>
          </a:extLst>
        </cdr:cNvPr>
        <cdr:cNvSpPr/>
      </cdr:nvSpPr>
      <cdr:spPr>
        <a:xfrm xmlns:a="http://schemas.openxmlformats.org/drawingml/2006/main">
          <a:off x="3573887" y="2302093"/>
          <a:ext cx="1590717" cy="462025"/>
        </a:xfrm>
        <a:prstGeom xmlns:a="http://schemas.openxmlformats.org/drawingml/2006/main" prst="ellipse">
          <a:avLst/>
        </a:prstGeom>
      </cdr:spPr>
      <cdr:style>
        <a:lnRef xmlns:a="http://schemas.openxmlformats.org/drawingml/2006/main" idx="3">
          <a:schemeClr val="lt1"/>
        </a:lnRef>
        <a:fillRef xmlns:a="http://schemas.openxmlformats.org/drawingml/2006/main" idx="1">
          <a:schemeClr val="accent4"/>
        </a:fillRef>
        <a:effectRef xmlns:a="http://schemas.openxmlformats.org/drawingml/2006/main" idx="1">
          <a:schemeClr val="accent4"/>
        </a:effectRef>
        <a:fontRef xmlns:a="http://schemas.openxmlformats.org/drawingml/2006/main" idx="minor">
          <a:schemeClr val="lt1"/>
        </a:fontRef>
      </cdr:style>
      <cdr:txBody>
        <a:bodyPr xmlns:a="http://schemas.openxmlformats.org/drawingml/2006/main" vertOverflow="clip" anchor="ctr"/>
        <a:lstStyle xmlns:a="http://schemas.openxmlformats.org/drawingml/2006/main"/>
        <a:p xmlns:a="http://schemas.openxmlformats.org/drawingml/2006/main">
          <a:r>
            <a:rPr lang="en-US" sz="2000" dirty="0">
              <a:solidFill>
                <a:srgbClr val="C00000"/>
              </a:solidFill>
            </a:rPr>
            <a:t>1,61,623</a:t>
          </a:r>
        </a:p>
      </cdr:txBody>
    </cdr:sp>
  </cdr:relSizeAnchor>
  <cdr:relSizeAnchor xmlns:cdr="http://schemas.openxmlformats.org/drawingml/2006/chartDrawing">
    <cdr:from>
      <cdr:x>0.28165</cdr:x>
      <cdr:y>0.45184</cdr:y>
    </cdr:from>
    <cdr:to>
      <cdr:x>0.44911</cdr:x>
      <cdr:y>0.50804</cdr:y>
    </cdr:to>
    <cdr:sp macro="" textlink="">
      <cdr:nvSpPr>
        <cdr:cNvPr id="12" name="TextBox 11">
          <a:extLst xmlns:a="http://schemas.openxmlformats.org/drawingml/2006/main">
            <a:ext uri="{FF2B5EF4-FFF2-40B4-BE49-F238E27FC236}">
              <a16:creationId xmlns:a16="http://schemas.microsoft.com/office/drawing/2014/main" id="{829C5B81-765E-0D50-44CF-849C8AB4B291}"/>
            </a:ext>
          </a:extLst>
        </cdr:cNvPr>
        <cdr:cNvSpPr txBox="1"/>
      </cdr:nvSpPr>
      <cdr:spPr>
        <a:xfrm xmlns:a="http://schemas.openxmlformats.org/drawingml/2006/main">
          <a:off x="1485765" y="1827670"/>
          <a:ext cx="883403" cy="22730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IN" sz="1100" dirty="0"/>
        </a:p>
      </cdr:txBody>
    </cdr:sp>
  </cdr:relSizeAnchor>
  <cdr:relSizeAnchor xmlns:cdr="http://schemas.openxmlformats.org/drawingml/2006/chartDrawing">
    <cdr:from>
      <cdr:x>0.57054</cdr:x>
      <cdr:y>0.66385</cdr:y>
    </cdr:from>
    <cdr:to>
      <cdr:x>0.72332</cdr:x>
      <cdr:y>0.7226</cdr:y>
    </cdr:to>
    <cdr:sp macro="" textlink="">
      <cdr:nvSpPr>
        <cdr:cNvPr id="13" name="TextBox 12">
          <a:extLst xmlns:a="http://schemas.openxmlformats.org/drawingml/2006/main">
            <a:ext uri="{FF2B5EF4-FFF2-40B4-BE49-F238E27FC236}">
              <a16:creationId xmlns:a16="http://schemas.microsoft.com/office/drawing/2014/main" id="{FAC89487-F2B5-7E94-1FF6-028B2A2B9C74}"/>
            </a:ext>
          </a:extLst>
        </cdr:cNvPr>
        <cdr:cNvSpPr txBox="1"/>
      </cdr:nvSpPr>
      <cdr:spPr>
        <a:xfrm xmlns:a="http://schemas.openxmlformats.org/drawingml/2006/main">
          <a:off x="3009765" y="2685243"/>
          <a:ext cx="805912" cy="23764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IN" sz="1100" dirty="0"/>
        </a:p>
      </cdr:txBody>
    </cdr:sp>
  </cdr:relSizeAnchor>
  <cdr:relSizeAnchor xmlns:cdr="http://schemas.openxmlformats.org/drawingml/2006/chartDrawing">
    <cdr:from>
      <cdr:x>0.34824</cdr:x>
      <cdr:y>0.46461</cdr:y>
    </cdr:from>
    <cdr:to>
      <cdr:x>0.4589</cdr:x>
      <cdr:y>0.49526</cdr:y>
    </cdr:to>
    <cdr:sp macro="" textlink="">
      <cdr:nvSpPr>
        <cdr:cNvPr id="14" name="TextBox 13">
          <a:extLst xmlns:a="http://schemas.openxmlformats.org/drawingml/2006/main">
            <a:ext uri="{FF2B5EF4-FFF2-40B4-BE49-F238E27FC236}">
              <a16:creationId xmlns:a16="http://schemas.microsoft.com/office/drawing/2014/main" id="{407B7190-F341-BF87-6C63-B8D617008BD4}"/>
            </a:ext>
          </a:extLst>
        </cdr:cNvPr>
        <cdr:cNvSpPr txBox="1"/>
      </cdr:nvSpPr>
      <cdr:spPr>
        <a:xfrm xmlns:a="http://schemas.openxmlformats.org/drawingml/2006/main">
          <a:off x="1837060" y="1879331"/>
          <a:ext cx="583769" cy="12398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IN" sz="1100" dirty="0"/>
        </a:p>
      </cdr:txBody>
    </cdr:sp>
  </cdr:relSizeAnchor>
</c:userShapes>
</file>

<file path=ppt/drawings/drawing6.xml><?xml version="1.0" encoding="utf-8"?>
<c:userShapes xmlns:c="http://schemas.openxmlformats.org/drawingml/2006/chart">
  <cdr:relSizeAnchor xmlns:cdr="http://schemas.openxmlformats.org/drawingml/2006/chartDrawing">
    <cdr:from>
      <cdr:x>0.18901</cdr:x>
      <cdr:y>0.54414</cdr:y>
    </cdr:from>
    <cdr:to>
      <cdr:x>0.5</cdr:x>
      <cdr:y>0.63781</cdr:y>
    </cdr:to>
    <cdr:sp macro="" textlink="">
      <cdr:nvSpPr>
        <cdr:cNvPr id="2" name="Oval 1">
          <a:extLst xmlns:a="http://schemas.openxmlformats.org/drawingml/2006/main">
            <a:ext uri="{FF2B5EF4-FFF2-40B4-BE49-F238E27FC236}">
              <a16:creationId xmlns:a16="http://schemas.microsoft.com/office/drawing/2014/main" id="{DC6635E0-CAE8-0C9F-B499-7005023AE90D}"/>
            </a:ext>
          </a:extLst>
        </cdr:cNvPr>
        <cdr:cNvSpPr/>
      </cdr:nvSpPr>
      <cdr:spPr>
        <a:xfrm xmlns:a="http://schemas.openxmlformats.org/drawingml/2006/main">
          <a:off x="1080215" y="3176300"/>
          <a:ext cx="1777285" cy="546778"/>
        </a:xfrm>
        <a:prstGeom xmlns:a="http://schemas.openxmlformats.org/drawingml/2006/main" prst="ellipse">
          <a:avLst/>
        </a:prstGeom>
      </cdr:spPr>
      <cdr:style>
        <a:lnRef xmlns:a="http://schemas.openxmlformats.org/drawingml/2006/main" idx="3">
          <a:schemeClr val="lt1"/>
        </a:lnRef>
        <a:fillRef xmlns:a="http://schemas.openxmlformats.org/drawingml/2006/main" idx="1">
          <a:schemeClr val="accent3"/>
        </a:fillRef>
        <a:effectRef xmlns:a="http://schemas.openxmlformats.org/drawingml/2006/main" idx="1">
          <a:schemeClr val="accent3"/>
        </a:effectRef>
        <a:fontRef xmlns:a="http://schemas.openxmlformats.org/drawingml/2006/main" idx="minor">
          <a:schemeClr val="lt1"/>
        </a:fontRef>
      </cdr:style>
      <cdr:txBody>
        <a:bodyPr xmlns:a="http://schemas.openxmlformats.org/drawingml/2006/main" vertOverflow="clip" anchor="ctr"/>
        <a:lstStyle xmlns:a="http://schemas.openxmlformats.org/drawingml/2006/main"/>
        <a:p xmlns:a="http://schemas.openxmlformats.org/drawingml/2006/main">
          <a:r>
            <a:rPr lang="en-US" sz="2000" b="1" dirty="0">
              <a:solidFill>
                <a:schemeClr val="tx1"/>
              </a:solidFill>
            </a:rPr>
            <a:t>5,55,826</a:t>
          </a:r>
        </a:p>
      </cdr:txBody>
    </cdr:sp>
  </cdr:relSizeAnchor>
  <cdr:relSizeAnchor xmlns:cdr="http://schemas.openxmlformats.org/drawingml/2006/chartDrawing">
    <cdr:from>
      <cdr:x>0.58761</cdr:x>
      <cdr:y>0.28483</cdr:y>
    </cdr:from>
    <cdr:to>
      <cdr:x>0.87334</cdr:x>
      <cdr:y>0.36561</cdr:y>
    </cdr:to>
    <cdr:sp macro="" textlink="">
      <cdr:nvSpPr>
        <cdr:cNvPr id="4" name="Oval 3">
          <a:extLst xmlns:a="http://schemas.openxmlformats.org/drawingml/2006/main">
            <a:ext uri="{FF2B5EF4-FFF2-40B4-BE49-F238E27FC236}">
              <a16:creationId xmlns:a16="http://schemas.microsoft.com/office/drawing/2014/main" id="{989CFF50-1B47-1A2F-BF08-A1880C37FEA9}"/>
            </a:ext>
          </a:extLst>
        </cdr:cNvPr>
        <cdr:cNvSpPr/>
      </cdr:nvSpPr>
      <cdr:spPr>
        <a:xfrm xmlns:a="http://schemas.openxmlformats.org/drawingml/2006/main">
          <a:off x="3358168" y="1662670"/>
          <a:ext cx="1632988" cy="471539"/>
        </a:xfrm>
        <a:prstGeom xmlns:a="http://schemas.openxmlformats.org/drawingml/2006/main" prst="ellipse">
          <a:avLst/>
        </a:prstGeom>
      </cdr:spPr>
      <cdr:style>
        <a:lnRef xmlns:a="http://schemas.openxmlformats.org/drawingml/2006/main" idx="3">
          <a:schemeClr val="lt1"/>
        </a:lnRef>
        <a:fillRef xmlns:a="http://schemas.openxmlformats.org/drawingml/2006/main" idx="1">
          <a:schemeClr val="accent4"/>
        </a:fillRef>
        <a:effectRef xmlns:a="http://schemas.openxmlformats.org/drawingml/2006/main" idx="1">
          <a:schemeClr val="accent4"/>
        </a:effectRef>
        <a:fontRef xmlns:a="http://schemas.openxmlformats.org/drawingml/2006/main" idx="minor">
          <a:schemeClr val="lt1"/>
        </a:fontRef>
      </cdr:style>
      <cdr:txBody>
        <a:bodyPr xmlns:a="http://schemas.openxmlformats.org/drawingml/2006/main" vertOverflow="clip" anchor="ctr"/>
        <a:lstStyle xmlns:a="http://schemas.openxmlformats.org/drawingml/2006/main"/>
        <a:p xmlns:a="http://schemas.openxmlformats.org/drawingml/2006/main">
          <a:r>
            <a:rPr lang="en-US" sz="2000" b="1" dirty="0" smtClean="0">
              <a:solidFill>
                <a:srgbClr val="C00000"/>
              </a:solidFill>
            </a:rPr>
            <a:t>10,36,876</a:t>
          </a:r>
          <a:endParaRPr lang="en-US" sz="2000" b="1" dirty="0">
            <a:solidFill>
              <a:srgbClr val="C00000"/>
            </a:solidFill>
          </a:endParaRPr>
        </a:p>
      </cdr:txBody>
    </cdr:sp>
  </cdr:relSizeAnchor>
  <cdr:relSizeAnchor xmlns:cdr="http://schemas.openxmlformats.org/drawingml/2006/chartDrawing">
    <cdr:from>
      <cdr:x>0.37566</cdr:x>
      <cdr:y>0.30848</cdr:y>
    </cdr:from>
    <cdr:to>
      <cdr:x>0.54312</cdr:x>
      <cdr:y>0.33817</cdr:y>
    </cdr:to>
    <cdr:sp macro="" textlink="">
      <cdr:nvSpPr>
        <cdr:cNvPr id="10" name="TextBox 9">
          <a:extLst xmlns:a="http://schemas.openxmlformats.org/drawingml/2006/main">
            <a:ext uri="{FF2B5EF4-FFF2-40B4-BE49-F238E27FC236}">
              <a16:creationId xmlns:a16="http://schemas.microsoft.com/office/drawing/2014/main" id="{500DF032-52D8-256D-6FA0-E06DAF8E162D}"/>
            </a:ext>
          </a:extLst>
        </cdr:cNvPr>
        <cdr:cNvSpPr txBox="1"/>
      </cdr:nvSpPr>
      <cdr:spPr>
        <a:xfrm xmlns:a="http://schemas.openxmlformats.org/drawingml/2006/main">
          <a:off x="1981711" y="1247775"/>
          <a:ext cx="883403" cy="12011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IN" sz="1100" dirty="0"/>
        </a:p>
      </cdr:txBody>
    </cdr:sp>
  </cdr:relSizeAnchor>
  <cdr:relSizeAnchor xmlns:cdr="http://schemas.openxmlformats.org/drawingml/2006/chartDrawing">
    <cdr:from>
      <cdr:x>0.47163</cdr:x>
      <cdr:y>0.68173</cdr:y>
    </cdr:from>
    <cdr:to>
      <cdr:x>0.64007</cdr:x>
      <cdr:y>0.73793</cdr:y>
    </cdr:to>
    <cdr:sp macro="" textlink="">
      <cdr:nvSpPr>
        <cdr:cNvPr id="11" name="TextBox 10">
          <a:extLst xmlns:a="http://schemas.openxmlformats.org/drawingml/2006/main">
            <a:ext uri="{FF2B5EF4-FFF2-40B4-BE49-F238E27FC236}">
              <a16:creationId xmlns:a16="http://schemas.microsoft.com/office/drawing/2014/main" id="{15F403B8-9BDE-F190-5628-9F6E2968D4B7}"/>
            </a:ext>
          </a:extLst>
        </cdr:cNvPr>
        <cdr:cNvSpPr txBox="1"/>
      </cdr:nvSpPr>
      <cdr:spPr>
        <a:xfrm xmlns:a="http://schemas.openxmlformats.org/drawingml/2006/main">
          <a:off x="2487989" y="2757568"/>
          <a:ext cx="888569" cy="22730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IN" sz="11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2111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~30 sec. Framing question for the talk: can industrial policy build resilience by integrating into GVCs rather than by localising everything? India's mobile phone industry is a natural test because it tried both routes in sequence.</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203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min. IP is back everywhere: CHIPS Act, IRA, Made in China 2025, India's PLI. Key point for this panel: resilience is now one of the explicit motives, alongside security and geopolitics. Those motives are not market-failure arguments, so the question is whether IP in their name delivers anything. (Optional: 4,000+ measures, 71% of 2023 IP trade distorting; tit-for-tat subsidy races are themselves a source of uncertainty.)</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48608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min. This is the organising idea. Resilience can mean self-reliance (localise, cut imports, raise the DVA ratio) or diversification (more locations, so no single country is a chokepoint). They call for different tools and are judged by different metrics. India tried the first with the PMP from 2016, then switched to the second with NPE 2019 and PLI 2020.</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17955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min. Main lesson. The implication line is an argument the evidence supports indirectly rather than a tested result; present it that way. End on the open question to hand over to discussion.</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9432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7D0CC10-E271-4D47-9037-5097FDAC840B}"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9/29/2026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2DA5B3-C634-4AC9-AAF6-234D931F809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070534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7D0CC10-E271-4D47-9037-5097FDAC840B}"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9/29/2026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2DA5B3-C634-4AC9-AAF6-234D931F809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79129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7D0CC10-E271-4D47-9037-5097FDAC840B}"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9/29/2026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2DA5B3-C634-4AC9-AAF6-234D931F809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939940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7D0CC10-E271-4D47-9037-5097FDAC840B}"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9/29/2026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2DA5B3-C634-4AC9-AAF6-234D931F809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228433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7D0CC10-E271-4D47-9037-5097FDAC840B}"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9/29/2026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2DA5B3-C634-4AC9-AAF6-234D931F809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06809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7D0CC10-E271-4D47-9037-5097FDAC840B}"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9/29/2026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2DA5B3-C634-4AC9-AAF6-234D931F809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206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7D0CC10-E271-4D47-9037-5097FDAC840B}"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9/29/2026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2DA5B3-C634-4AC9-AAF6-234D931F809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596071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7D0CC10-E271-4D47-9037-5097FDAC840B}"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9/29/2026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2DA5B3-C634-4AC9-AAF6-234D931F809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136006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7D0CC10-E271-4D47-9037-5097FDAC840B}"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9/29/2026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2DA5B3-C634-4AC9-AAF6-234D931F809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58856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7D0CC10-E271-4D47-9037-5097FDAC840B}"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9/29/2026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2DA5B3-C634-4AC9-AAF6-234D931F809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808057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7D0CC10-E271-4D47-9037-5097FDAC840B}"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9/29/2026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2DA5B3-C634-4AC9-AAF6-234D931F809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554487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I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3942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53420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I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36863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40590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I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64095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46414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76350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86822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9218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72392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44273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I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13975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84723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I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033561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03647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I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09546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032501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163514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203685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256818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92575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0899212"/>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4.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D7D0CC10-E271-4D47-9037-5097FDAC840B}"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9/29/2026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62DA5B3-C634-4AC9-AAF6-234D931F809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4101925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7960011"/>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F100DE6-A16B-4127-89D8-9E7EC7DEDBFB}" type="datetimeFigureOut">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29-09-2026</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7CEB4CD-006F-45C4-9E4C-348824C6B907}" type="slidenum">
              <a:rPr kumimoji="0" lang="en-I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I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278975"/>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chart" Target="../charts/chart7.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8778240" y="-1463040"/>
            <a:ext cx="4754880" cy="4754880"/>
          </a:xfrm>
          <a:prstGeom prst="ellipse">
            <a:avLst/>
          </a:prstGeom>
          <a:solidFill>
            <a:srgbClr val="263080"/>
          </a:solidFill>
          <a:ln/>
        </p:spPr>
      </p:sp>
      <p:sp>
        <p:nvSpPr>
          <p:cNvPr id="3" name="Text 1"/>
          <p:cNvSpPr txBox="1"/>
          <p:nvPr/>
        </p:nvSpPr>
        <p:spPr>
          <a:xfrm>
            <a:off x="731520" y="1188720"/>
            <a:ext cx="10515600" cy="9144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FFFFFF"/>
                </a:solidFill>
                <a:effectLst/>
                <a:uLnTx/>
                <a:uFillTx/>
                <a:latin typeface="Cambria" pitchFamily="34" charset="0"/>
                <a:ea typeface="Cambria" pitchFamily="34" charset="-122"/>
                <a:cs typeface="Cambria" pitchFamily="34" charset="-120"/>
              </a:rPr>
              <a:t>Resilience through Integration?</a:t>
            </a:r>
            <a:endParaRPr kumimoji="0" lang="en-US" sz="4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 2"/>
          <p:cNvSpPr txBox="1"/>
          <p:nvPr/>
        </p:nvSpPr>
        <p:spPr>
          <a:xfrm>
            <a:off x="731520" y="2148840"/>
            <a:ext cx="10058400" cy="10058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1" u="none" strike="noStrike" kern="1200" cap="none" spc="0" normalizeH="0" baseline="0" noProof="0" dirty="0">
                <a:ln>
                  <a:noFill/>
                </a:ln>
                <a:solidFill>
                  <a:srgbClr val="F4B942"/>
                </a:solidFill>
                <a:effectLst/>
                <a:uLnTx/>
                <a:uFillTx/>
                <a:latin typeface="Cambria" pitchFamily="34" charset="0"/>
                <a:ea typeface="Cambria" pitchFamily="34" charset="-122"/>
                <a:cs typeface="Cambria" pitchFamily="34" charset="-120"/>
              </a:rPr>
              <a:t>Industrial Policy and India's Mobile Phone Industry in Global Value Chains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txBox="1"/>
          <p:nvPr/>
        </p:nvSpPr>
        <p:spPr>
          <a:xfrm>
            <a:off x="731520" y="3566160"/>
            <a:ext cx="10058400" cy="10058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FFFF"/>
                </a:solidFill>
                <a:effectLst/>
                <a:uLnTx/>
                <a:uFillTx/>
                <a:latin typeface="Arial" pitchFamily="34" charset="0"/>
                <a:ea typeface="Arial" pitchFamily="34" charset="-122"/>
                <a:cs typeface="Arial" pitchFamily="34" charset="-120"/>
              </a:rPr>
              <a:t>C. Veeramani</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itchFamily="34" charset="0"/>
                <a:ea typeface="Arial" pitchFamily="34" charset="-122"/>
                <a:cs typeface="Arial" pitchFamily="34" charset="-120"/>
              </a:rPr>
              <a:t>Centre for Development Studies, Thiruvananthapuram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 4"/>
          <p:cNvSpPr txBox="1"/>
          <p:nvPr/>
        </p:nvSpPr>
        <p:spPr>
          <a:xfrm>
            <a:off x="731520" y="5120640"/>
            <a:ext cx="10515600" cy="9144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CADCFC"/>
                </a:solidFill>
                <a:effectLst/>
                <a:uLnTx/>
                <a:uFillTx/>
                <a:latin typeface="Arial" pitchFamily="34" charset="0"/>
                <a:ea typeface="Arial" pitchFamily="34" charset="-122"/>
                <a:cs typeface="Arial" pitchFamily="34" charset="-120"/>
              </a:rPr>
              <a:t>RIETI-ANU Symposium  |  8 October 2026</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CADCFC"/>
                </a:solidFill>
                <a:effectLst/>
                <a:uLnTx/>
                <a:uFillTx/>
                <a:latin typeface="Arial" pitchFamily="34" charset="0"/>
                <a:ea typeface="Arial" pitchFamily="34" charset="-122"/>
                <a:cs typeface="Arial" pitchFamily="34" charset="-120"/>
              </a:rPr>
              <a:t>Session 1: Supply Chain Resilience in an Era of Uncertainty</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71899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48640" y="320040"/>
            <a:ext cx="11064240" cy="86868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rgbClr val="1E2761"/>
                </a:solidFill>
                <a:effectLst/>
                <a:uLnTx/>
                <a:uFillTx/>
                <a:latin typeface="Cambria" pitchFamily="34" charset="0"/>
                <a:ea typeface="Cambria" pitchFamily="34" charset="-122"/>
                <a:cs typeface="Cambria" pitchFamily="34" charset="-120"/>
              </a:rPr>
              <a:t>Industrial Policy (IP) </a:t>
            </a:r>
            <a:r>
              <a:rPr kumimoji="0" lang="en-US" sz="3600" b="1" i="0" u="none" strike="noStrike" kern="1200" cap="none" spc="0" normalizeH="0" baseline="0" noProof="0" dirty="0">
                <a:ln>
                  <a:noFill/>
                </a:ln>
                <a:solidFill>
                  <a:srgbClr val="1E2761"/>
                </a:solidFill>
                <a:effectLst/>
                <a:uLnTx/>
                <a:uFillTx/>
                <a:latin typeface="Cambria" pitchFamily="34" charset="0"/>
                <a:ea typeface="Cambria" pitchFamily="34" charset="-122"/>
                <a:cs typeface="Cambria" pitchFamily="34" charset="-120"/>
              </a:rPr>
              <a:t>is back, and resilience is a stated goal</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Shape 1"/>
          <p:cNvSpPr/>
          <p:nvPr/>
        </p:nvSpPr>
        <p:spPr>
          <a:xfrm>
            <a:off x="548640" y="1417320"/>
            <a:ext cx="3474720" cy="3017520"/>
          </a:xfrm>
          <a:prstGeom prst="roundRect">
            <a:avLst>
              <a:gd name="adj" fmla="val 3636"/>
            </a:avLst>
          </a:prstGeom>
          <a:solidFill>
            <a:srgbClr val="EEF1F8"/>
          </a:solidFill>
          <a:ln/>
        </p:spPr>
      </p:sp>
      <p:sp>
        <p:nvSpPr>
          <p:cNvPr id="4" name="Text 2"/>
          <p:cNvSpPr txBox="1"/>
          <p:nvPr/>
        </p:nvSpPr>
        <p:spPr>
          <a:xfrm>
            <a:off x="777240" y="1600200"/>
            <a:ext cx="3017520" cy="9144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srgbClr val="1E2761"/>
                </a:solidFill>
                <a:effectLst/>
                <a:uLnTx/>
                <a:uFillTx/>
                <a:latin typeface="Cambria" pitchFamily="34" charset="0"/>
                <a:ea typeface="Cambria" pitchFamily="34" charset="-122"/>
                <a:cs typeface="Cambria" pitchFamily="34" charset="-120"/>
              </a:rPr>
              <a:t>4,000+</a:t>
            </a:r>
            <a:endParaRPr kumimoji="0" lang="en-US" sz="5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 3"/>
          <p:cNvSpPr txBox="1"/>
          <p:nvPr/>
        </p:nvSpPr>
        <p:spPr>
          <a:xfrm>
            <a:off x="777240" y="2606040"/>
            <a:ext cx="3017520" cy="1691640"/>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1A1A2E"/>
                </a:solidFill>
                <a:effectLst/>
                <a:uLnTx/>
                <a:uFillTx/>
                <a:latin typeface="Arial" pitchFamily="34" charset="0"/>
                <a:ea typeface="Arial" pitchFamily="34" charset="-122"/>
                <a:cs typeface="Arial" pitchFamily="34" charset="-120"/>
              </a:rPr>
              <a:t>trade-distorting industrial policy measures, Jan 2023 – Jun 2024</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hape 4"/>
          <p:cNvSpPr/>
          <p:nvPr/>
        </p:nvSpPr>
        <p:spPr>
          <a:xfrm>
            <a:off x="4297680" y="1417320"/>
            <a:ext cx="3474720" cy="3017520"/>
          </a:xfrm>
          <a:prstGeom prst="roundRect">
            <a:avLst>
              <a:gd name="adj" fmla="val 3636"/>
            </a:avLst>
          </a:prstGeom>
          <a:solidFill>
            <a:srgbClr val="EEF1F8"/>
          </a:solidFill>
          <a:ln/>
        </p:spPr>
      </p:sp>
      <p:sp>
        <p:nvSpPr>
          <p:cNvPr id="7" name="Text 5"/>
          <p:cNvSpPr txBox="1"/>
          <p:nvPr/>
        </p:nvSpPr>
        <p:spPr>
          <a:xfrm>
            <a:off x="4526280" y="1600200"/>
            <a:ext cx="3017520" cy="9144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srgbClr val="1E2761"/>
                </a:solidFill>
                <a:effectLst/>
                <a:uLnTx/>
                <a:uFillTx/>
                <a:latin typeface="Cambria" pitchFamily="34" charset="0"/>
                <a:ea typeface="Cambria" pitchFamily="34" charset="-122"/>
                <a:cs typeface="Cambria" pitchFamily="34" charset="-120"/>
              </a:rPr>
              <a:t>500+</a:t>
            </a:r>
            <a:endParaRPr kumimoji="0" lang="en-US" sz="5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6"/>
          <p:cNvSpPr txBox="1"/>
          <p:nvPr/>
        </p:nvSpPr>
        <p:spPr>
          <a:xfrm>
            <a:off x="4526280" y="2606040"/>
            <a:ext cx="3017520" cy="1691640"/>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1A1A2E"/>
                </a:solidFill>
                <a:effectLst/>
                <a:uLnTx/>
                <a:uFillTx/>
                <a:latin typeface="Arial" pitchFamily="34" charset="0"/>
                <a:ea typeface="Arial" pitchFamily="34" charset="-122"/>
                <a:cs typeface="Arial" pitchFamily="34" charset="-120"/>
              </a:rPr>
              <a:t>new industrial policies in emerging &amp; developing economies, 2023</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7"/>
          <p:cNvSpPr/>
          <p:nvPr/>
        </p:nvSpPr>
        <p:spPr>
          <a:xfrm>
            <a:off x="8046720" y="1417320"/>
            <a:ext cx="3474720" cy="3017520"/>
          </a:xfrm>
          <a:prstGeom prst="roundRect">
            <a:avLst>
              <a:gd name="adj" fmla="val 3636"/>
            </a:avLst>
          </a:prstGeom>
          <a:solidFill>
            <a:srgbClr val="EEF1F8"/>
          </a:solidFill>
          <a:ln/>
        </p:spPr>
      </p:sp>
      <p:sp>
        <p:nvSpPr>
          <p:cNvPr id="10" name="Text 8"/>
          <p:cNvSpPr txBox="1"/>
          <p:nvPr/>
        </p:nvSpPr>
        <p:spPr>
          <a:xfrm>
            <a:off x="8275320" y="1600200"/>
            <a:ext cx="3017520" cy="9144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srgbClr val="1E2761"/>
                </a:solidFill>
                <a:effectLst/>
                <a:uLnTx/>
                <a:uFillTx/>
                <a:latin typeface="Cambria" pitchFamily="34" charset="0"/>
                <a:ea typeface="Cambria" pitchFamily="34" charset="-122"/>
                <a:cs typeface="Cambria" pitchFamily="34" charset="-120"/>
              </a:rPr>
              <a:t>14</a:t>
            </a:r>
            <a:endParaRPr kumimoji="0" lang="en-US" sz="5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 9"/>
          <p:cNvSpPr txBox="1"/>
          <p:nvPr/>
        </p:nvSpPr>
        <p:spPr>
          <a:xfrm>
            <a:off x="8275320" y="2606040"/>
            <a:ext cx="3017520" cy="1691640"/>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1A1A2E"/>
                </a:solidFill>
                <a:effectLst/>
                <a:uLnTx/>
                <a:uFillTx/>
                <a:latin typeface="Arial" pitchFamily="34" charset="0"/>
                <a:ea typeface="Arial" pitchFamily="34" charset="-122"/>
                <a:cs typeface="Arial" pitchFamily="34" charset="-120"/>
              </a:rPr>
              <a:t>sectors covered by India's PLI schemes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10"/>
          <p:cNvSpPr txBox="1"/>
          <p:nvPr/>
        </p:nvSpPr>
        <p:spPr>
          <a:xfrm>
            <a:off x="548640" y="4663440"/>
            <a:ext cx="11064240" cy="86868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1" u="none" strike="noStrike" kern="1200" cap="none" spc="0" normalizeH="0" baseline="0" noProof="0" dirty="0">
                <a:ln>
                  <a:noFill/>
                </a:ln>
                <a:solidFill>
                  <a:srgbClr val="C0272D"/>
                </a:solidFill>
                <a:effectLst/>
                <a:uLnTx/>
                <a:uFillTx/>
                <a:latin typeface="Arial" pitchFamily="34" charset="0"/>
                <a:ea typeface="Arial" pitchFamily="34" charset="-122"/>
                <a:cs typeface="Arial" pitchFamily="34" charset="-120"/>
              </a:rPr>
              <a:t>Stated </a:t>
            </a:r>
            <a:r>
              <a:rPr kumimoji="0" lang="en-US" sz="2400" b="1" i="1" u="none" strike="noStrike" kern="1200" cap="none" spc="0" normalizeH="0" baseline="0" noProof="0" dirty="0" smtClean="0">
                <a:ln>
                  <a:noFill/>
                </a:ln>
                <a:solidFill>
                  <a:srgbClr val="C0272D"/>
                </a:solidFill>
                <a:effectLst/>
                <a:uLnTx/>
                <a:uFillTx/>
                <a:latin typeface="Arial" pitchFamily="34" charset="0"/>
                <a:ea typeface="Arial" pitchFamily="34" charset="-122"/>
                <a:cs typeface="Arial" pitchFamily="34" charset="-120"/>
              </a:rPr>
              <a:t>motives: </a:t>
            </a:r>
            <a:r>
              <a:rPr kumimoji="0" lang="en-US" sz="2400" b="1" i="1" u="none" strike="noStrike" kern="1200" cap="none" spc="0" normalizeH="0" baseline="0" noProof="0" dirty="0">
                <a:ln>
                  <a:noFill/>
                </a:ln>
                <a:solidFill>
                  <a:srgbClr val="C0272D"/>
                </a:solidFill>
                <a:effectLst/>
                <a:uLnTx/>
                <a:uFillTx/>
                <a:latin typeface="Arial" pitchFamily="34" charset="0"/>
                <a:ea typeface="Arial" pitchFamily="34" charset="-122"/>
                <a:cs typeface="Arial" pitchFamily="34" charset="-120"/>
              </a:rPr>
              <a:t>resilience, national security, geopolitics.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11"/>
          <p:cNvSpPr txBox="1"/>
          <p:nvPr/>
        </p:nvSpPr>
        <p:spPr>
          <a:xfrm>
            <a:off x="548640" y="5806440"/>
            <a:ext cx="1106424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5A6270"/>
                </a:solidFill>
                <a:effectLst/>
                <a:uLnTx/>
                <a:uFillTx/>
                <a:latin typeface="Arial" pitchFamily="34" charset="0"/>
                <a:ea typeface="Arial" pitchFamily="34" charset="-122"/>
                <a:cs typeface="Arial" pitchFamily="34" charset="-120"/>
              </a:rPr>
              <a:t>Sources: Evenett et al. 2024; Juhász, Lane &amp; Rodrik 2024; World Bank 2024</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10660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966" y="239150"/>
            <a:ext cx="10972800" cy="918727"/>
          </a:xfrm>
        </p:spPr>
        <p:txBody>
          <a:bodyPr>
            <a:noAutofit/>
          </a:bodyPr>
          <a:lstStyle/>
          <a:p>
            <a:pPr fontAlgn="base">
              <a:lnSpc>
                <a:spcPct val="90000"/>
              </a:lnSpc>
              <a:spcAft>
                <a:spcPct val="0"/>
              </a:spcAft>
              <a:defRPr/>
            </a:pPr>
            <a:r>
              <a:rPr lang="en-US" sz="3200" b="1" dirty="0">
                <a:solidFill>
                  <a:srgbClr val="C00000"/>
                </a:solidFill>
                <a:latin typeface="Cambria" pitchFamily="34" charset="0"/>
                <a:ea typeface="Cambria" pitchFamily="34" charset="-122"/>
                <a:cs typeface="Cambria" pitchFamily="34" charset="-120"/>
              </a:rPr>
              <a:t>IP Is Back - Everywhere</a:t>
            </a:r>
            <a:br>
              <a:rPr lang="en-US" sz="3200" b="1" dirty="0">
                <a:solidFill>
                  <a:srgbClr val="C00000"/>
                </a:solidFill>
                <a:latin typeface="Cambria" pitchFamily="34" charset="0"/>
                <a:ea typeface="Cambria" pitchFamily="34" charset="-122"/>
                <a:cs typeface="Cambria" pitchFamily="34" charset="-120"/>
              </a:rPr>
            </a:br>
            <a:endParaRPr lang="en-IN" sz="3200" b="1" dirty="0">
              <a:solidFill>
                <a:srgbClr val="C00000"/>
              </a:solidFill>
              <a:latin typeface="Cambria" pitchFamily="34" charset="0"/>
              <a:ea typeface="Cambria" pitchFamily="34" charset="-122"/>
              <a:cs typeface="Cambria" pitchFamily="34" charset="-120"/>
            </a:endParaRPr>
          </a:p>
        </p:txBody>
      </p:sp>
      <p:pic>
        <p:nvPicPr>
          <p:cNvPr id="7" name="Content Placeholder 6"/>
          <p:cNvPicPr>
            <a:picLocks noGrp="1" noChangeAspect="1"/>
          </p:cNvPicPr>
          <p:nvPr>
            <p:ph sz="half" idx="2"/>
          </p:nvPr>
        </p:nvPicPr>
        <p:blipFill>
          <a:blip r:embed="rId2"/>
          <a:stretch>
            <a:fillRect/>
          </a:stretch>
        </p:blipFill>
        <p:spPr>
          <a:xfrm>
            <a:off x="6658708" y="953037"/>
            <a:ext cx="5331655" cy="5280338"/>
          </a:xfrm>
          <a:prstGeom prst="rect">
            <a:avLst/>
          </a:prstGeom>
          <a:solidFill>
            <a:schemeClr val="accent6">
              <a:lumMod val="20000"/>
              <a:lumOff val="80000"/>
            </a:schemeClr>
          </a:solidFill>
        </p:spPr>
      </p:pic>
      <p:graphicFrame>
        <p:nvGraphicFramePr>
          <p:cNvPr id="5" name="Content Placeholder 4"/>
          <p:cNvGraphicFramePr>
            <a:graphicFrameLocks noGrp="1"/>
          </p:cNvGraphicFramePr>
          <p:nvPr>
            <p:ph sz="half" idx="1"/>
            <p:extLst>
              <p:ext uri="{D42A27DB-BD31-4B8C-83A1-F6EECF244321}">
                <p14:modId xmlns:p14="http://schemas.microsoft.com/office/powerpoint/2010/main" val="3076057062"/>
              </p:ext>
            </p:extLst>
          </p:nvPr>
        </p:nvGraphicFramePr>
        <p:xfrm>
          <a:off x="193184" y="1250471"/>
          <a:ext cx="5950040" cy="4708525"/>
        </p:xfrm>
        <a:graphic>
          <a:graphicData uri="http://schemas.openxmlformats.org/drawingml/2006/chart">
            <c:chart xmlns:c="http://schemas.openxmlformats.org/drawingml/2006/chart" xmlns:r="http://schemas.openxmlformats.org/officeDocument/2006/relationships" r:id="rId3"/>
          </a:graphicData>
        </a:graphic>
      </p:graphicFrame>
      <p:sp>
        <p:nvSpPr>
          <p:cNvPr id="10" name="TextBox 9"/>
          <p:cNvSpPr txBox="1"/>
          <p:nvPr/>
        </p:nvSpPr>
        <p:spPr>
          <a:xfrm>
            <a:off x="9982440" y="2312805"/>
            <a:ext cx="73841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0000CC"/>
                </a:solidFill>
                <a:effectLst/>
                <a:uLnTx/>
                <a:uFillTx/>
                <a:latin typeface="Calibri"/>
                <a:ea typeface="+mn-ea"/>
                <a:cs typeface="+mn-cs"/>
              </a:rPr>
              <a:t>India</a:t>
            </a:r>
            <a:endParaRPr kumimoji="0" lang="en-US" sz="1800" b="0" i="0" u="none" strike="noStrike" kern="1200" cap="none" spc="0" normalizeH="0" baseline="0" noProof="0" dirty="0">
              <a:ln>
                <a:noFill/>
              </a:ln>
              <a:solidFill>
                <a:srgbClr val="0000CC"/>
              </a:solidFill>
              <a:effectLst/>
              <a:uLnTx/>
              <a:uFillTx/>
              <a:latin typeface="Calibri"/>
              <a:ea typeface="+mn-ea"/>
              <a:cs typeface="+mn-cs"/>
            </a:endParaRPr>
          </a:p>
        </p:txBody>
      </p:sp>
      <p:cxnSp>
        <p:nvCxnSpPr>
          <p:cNvPr id="11" name="Straight Arrow Connector 10"/>
          <p:cNvCxnSpPr/>
          <p:nvPr/>
        </p:nvCxnSpPr>
        <p:spPr>
          <a:xfrm flipH="1">
            <a:off x="9146120" y="2497471"/>
            <a:ext cx="836320" cy="262046"/>
          </a:xfrm>
          <a:prstGeom prst="straightConnector1">
            <a:avLst/>
          </a:prstGeom>
          <a:ln w="15875">
            <a:solidFill>
              <a:srgbClr val="0033CC"/>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879153" y="6325969"/>
            <a:ext cx="8737135" cy="40011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charset="0"/>
                <a:ea typeface="+mn-ea"/>
                <a:cs typeface="Arial" charset="0"/>
              </a:rPr>
              <a:t>Source: </a:t>
            </a:r>
            <a:r>
              <a:rPr kumimoji="0" lang="en-US" sz="2000" b="0" i="0" u="none" strike="noStrike" kern="1200" cap="none" spc="0" normalizeH="0" baseline="0" noProof="0" dirty="0" err="1">
                <a:ln>
                  <a:noFill/>
                </a:ln>
                <a:solidFill>
                  <a:prstClr val="black"/>
                </a:solidFill>
                <a:effectLst/>
                <a:uLnTx/>
                <a:uFillTx/>
                <a:latin typeface="Arial" charset="0"/>
                <a:ea typeface="+mn-ea"/>
                <a:cs typeface="Arial" charset="0"/>
              </a:rPr>
              <a:t>Juhasz</a:t>
            </a:r>
            <a:r>
              <a:rPr kumimoji="0" lang="en-US" sz="2000" b="0" i="0" u="none" strike="noStrike" kern="1200" cap="none" spc="0" normalizeH="0" baseline="0" noProof="0" dirty="0">
                <a:ln>
                  <a:noFill/>
                </a:ln>
                <a:solidFill>
                  <a:prstClr val="black"/>
                </a:solidFill>
                <a:effectLst/>
                <a:uLnTx/>
                <a:uFillTx/>
                <a:latin typeface="Arial" charset="0"/>
                <a:ea typeface="+mn-ea"/>
                <a:cs typeface="Arial" charset="0"/>
              </a:rPr>
              <a:t> et al (</a:t>
            </a:r>
            <a:r>
              <a:rPr kumimoji="0" lang="en-US" sz="2000" b="0" i="0" u="none" strike="noStrike" kern="1200" cap="none" spc="0" normalizeH="0" baseline="0" noProof="0" dirty="0" smtClean="0">
                <a:ln>
                  <a:noFill/>
                </a:ln>
                <a:solidFill>
                  <a:prstClr val="black"/>
                </a:solidFill>
                <a:effectLst/>
                <a:uLnTx/>
                <a:uFillTx/>
                <a:latin typeface="Arial" charset="0"/>
                <a:ea typeface="+mn-ea"/>
                <a:cs typeface="Arial" charset="0"/>
              </a:rPr>
              <a:t>2023) </a:t>
            </a:r>
            <a:r>
              <a:rPr kumimoji="0" lang="en-US" sz="2000" b="0" i="0" u="none" strike="noStrike" kern="1200" cap="none" spc="0" normalizeH="0" baseline="0" noProof="0" dirty="0">
                <a:ln>
                  <a:noFill/>
                </a:ln>
                <a:solidFill>
                  <a:prstClr val="black"/>
                </a:solidFill>
                <a:effectLst/>
                <a:uLnTx/>
                <a:uFillTx/>
                <a:latin typeface="Arial" charset="0"/>
                <a:ea typeface="+mn-ea"/>
                <a:cs typeface="Arial" charset="0"/>
              </a:rPr>
              <a:t>based on textual analysis of the GTA database </a:t>
            </a:r>
            <a:endParaRPr kumimoji="0" lang="en-IN" sz="2000" b="0" i="0" u="none" strike="noStrike" kern="1200" cap="none" spc="0" normalizeH="0" baseline="0" noProof="0" dirty="0">
              <a:ln>
                <a:noFill/>
              </a:ln>
              <a:solidFill>
                <a:prstClr val="black"/>
              </a:solidFill>
              <a:effectLst/>
              <a:uLnTx/>
              <a:uFillTx/>
              <a:latin typeface="Arial" charset="0"/>
              <a:ea typeface="+mn-ea"/>
              <a:cs typeface="Arial" charset="0"/>
            </a:endParaRPr>
          </a:p>
        </p:txBody>
      </p:sp>
    </p:spTree>
    <p:extLst>
      <p:ext uri="{BB962C8B-B14F-4D97-AF65-F5344CB8AC3E}">
        <p14:creationId xmlns:p14="http://schemas.microsoft.com/office/powerpoint/2010/main" val="26780409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09600" y="274638"/>
            <a:ext cx="10972800" cy="935184"/>
          </a:xfrm>
        </p:spPr>
        <p:txBody>
          <a:bodyPr>
            <a:normAutofit/>
          </a:bodyPr>
          <a:lstStyle/>
          <a:p>
            <a:pPr fontAlgn="base">
              <a:lnSpc>
                <a:spcPct val="90000"/>
              </a:lnSpc>
              <a:spcAft>
                <a:spcPct val="0"/>
              </a:spcAft>
              <a:defRPr/>
            </a:pPr>
            <a:r>
              <a:rPr lang="en-US" sz="3200" b="1" dirty="0">
                <a:solidFill>
                  <a:srgbClr val="C00000"/>
                </a:solidFill>
                <a:latin typeface="Cambria" pitchFamily="34" charset="0"/>
                <a:ea typeface="Cambria" pitchFamily="34" charset="-122"/>
                <a:cs typeface="Cambria" pitchFamily="34" charset="-120"/>
              </a:rPr>
              <a:t>IP: Concept, Rationale and Practice</a:t>
            </a:r>
            <a:endParaRPr lang="en-IN" sz="3200" b="1" dirty="0">
              <a:solidFill>
                <a:srgbClr val="C00000"/>
              </a:solidFill>
              <a:latin typeface="Cambria" pitchFamily="34" charset="0"/>
              <a:ea typeface="Cambria" pitchFamily="34" charset="-122"/>
              <a:cs typeface="Cambria" pitchFamily="34" charset="-120"/>
            </a:endParaRPr>
          </a:p>
        </p:txBody>
      </p:sp>
      <p:sp>
        <p:nvSpPr>
          <p:cNvPr id="6" name="Content Placeholder 5"/>
          <p:cNvSpPr>
            <a:spLocks noGrp="1"/>
          </p:cNvSpPr>
          <p:nvPr>
            <p:ph idx="1"/>
          </p:nvPr>
        </p:nvSpPr>
        <p:spPr>
          <a:xfrm>
            <a:off x="399245" y="1209823"/>
            <a:ext cx="11462197" cy="5345722"/>
          </a:xfrm>
        </p:spPr>
        <p:txBody>
          <a:bodyPr/>
          <a:lstStyle/>
          <a:p>
            <a:pPr marL="228600" lvl="0" indent="-228600" fontAlgn="base">
              <a:lnSpc>
                <a:spcPct val="80000"/>
              </a:lnSpc>
              <a:spcBef>
                <a:spcPts val="1000"/>
              </a:spcBef>
              <a:spcAft>
                <a:spcPct val="0"/>
              </a:spcAft>
            </a:pPr>
            <a:r>
              <a:rPr lang="en-US" sz="2800" b="1" dirty="0">
                <a:solidFill>
                  <a:srgbClr val="000066"/>
                </a:solidFill>
                <a:latin typeface="Rockwell" panose="02060603020205020403" pitchFamily="18" charset="0"/>
              </a:rPr>
              <a:t>Definition </a:t>
            </a:r>
          </a:p>
          <a:p>
            <a:pPr lvl="1" fontAlgn="base">
              <a:spcAft>
                <a:spcPct val="0"/>
              </a:spcAft>
              <a:buFont typeface="Arial" charset="0"/>
              <a:buChar char="–"/>
            </a:pPr>
            <a:r>
              <a:rPr lang="en-US" sz="2400" dirty="0">
                <a:solidFill>
                  <a:prstClr val="black"/>
                </a:solidFill>
              </a:rPr>
              <a:t>Strategic state action directed at changing the structure of the economy</a:t>
            </a:r>
          </a:p>
          <a:p>
            <a:pPr marL="228600" indent="-228600" fontAlgn="base">
              <a:lnSpc>
                <a:spcPct val="80000"/>
              </a:lnSpc>
              <a:spcBef>
                <a:spcPts val="1000"/>
              </a:spcBef>
              <a:spcAft>
                <a:spcPct val="0"/>
              </a:spcAft>
            </a:pPr>
            <a:r>
              <a:rPr lang="en-US" sz="2800" b="1" dirty="0" smtClean="0">
                <a:solidFill>
                  <a:srgbClr val="000066"/>
                </a:solidFill>
                <a:latin typeface="Rockwell" panose="02060603020205020403" pitchFamily="18" charset="0"/>
              </a:rPr>
              <a:t>Economic </a:t>
            </a:r>
            <a:r>
              <a:rPr lang="en-US" sz="2800" b="1" dirty="0">
                <a:solidFill>
                  <a:srgbClr val="000066"/>
                </a:solidFill>
                <a:latin typeface="Rockwell" panose="02060603020205020403" pitchFamily="18" charset="0"/>
              </a:rPr>
              <a:t>rationale</a:t>
            </a:r>
          </a:p>
          <a:p>
            <a:pPr lvl="1" fontAlgn="base">
              <a:spcAft>
                <a:spcPct val="0"/>
              </a:spcAft>
              <a:buFont typeface="Arial" charset="0"/>
              <a:buChar char="–"/>
            </a:pPr>
            <a:r>
              <a:rPr lang="en-US" sz="2400" dirty="0">
                <a:solidFill>
                  <a:prstClr val="black"/>
                </a:solidFill>
              </a:rPr>
              <a:t>IP is justified if markets on their own fail to allocate resources efficiently</a:t>
            </a:r>
          </a:p>
          <a:p>
            <a:pPr lvl="1" fontAlgn="base">
              <a:spcAft>
                <a:spcPct val="0"/>
              </a:spcAft>
              <a:buFont typeface="Arial" charset="0"/>
              <a:buChar char="–"/>
            </a:pPr>
            <a:r>
              <a:rPr lang="en-US" sz="2400" dirty="0">
                <a:solidFill>
                  <a:prstClr val="black"/>
                </a:solidFill>
              </a:rPr>
              <a:t>Market failure →  infant industry argument, knowledge spillovers, dynamic scale economies, coordination failures, credit market imperfections and informational externalities</a:t>
            </a:r>
          </a:p>
          <a:p>
            <a:pPr marL="228600" lvl="1" indent="-228600" fontAlgn="base">
              <a:lnSpc>
                <a:spcPct val="80000"/>
              </a:lnSpc>
              <a:spcBef>
                <a:spcPts val="1000"/>
              </a:spcBef>
              <a:spcAft>
                <a:spcPct val="0"/>
              </a:spcAft>
              <a:buFont typeface="Arial" panose="020B0604020202020204" pitchFamily="34" charset="0"/>
              <a:buChar char="•"/>
            </a:pPr>
            <a:r>
              <a:rPr lang="en-US" b="1" dirty="0" smtClean="0">
                <a:solidFill>
                  <a:srgbClr val="000066"/>
                </a:solidFill>
                <a:latin typeface="Rockwell" panose="02060603020205020403" pitchFamily="18" charset="0"/>
              </a:rPr>
              <a:t>IP </a:t>
            </a:r>
            <a:r>
              <a:rPr lang="en-US" b="1" dirty="0">
                <a:solidFill>
                  <a:srgbClr val="000066"/>
                </a:solidFill>
                <a:latin typeface="Rockwell" panose="02060603020205020403" pitchFamily="18" charset="0"/>
              </a:rPr>
              <a:t>in practice</a:t>
            </a:r>
          </a:p>
          <a:p>
            <a:pPr lvl="1" fontAlgn="base">
              <a:spcAft>
                <a:spcPct val="0"/>
              </a:spcAft>
              <a:buFont typeface="Arial" charset="0"/>
              <a:buChar char="–"/>
            </a:pPr>
            <a:r>
              <a:rPr lang="en-US" sz="2400" dirty="0">
                <a:solidFill>
                  <a:prstClr val="black"/>
                </a:solidFill>
              </a:rPr>
              <a:t>Often associated with factors that are not related to market </a:t>
            </a:r>
            <a:r>
              <a:rPr lang="en-US" sz="2400" dirty="0" smtClean="0">
                <a:solidFill>
                  <a:prstClr val="black"/>
                </a:solidFill>
              </a:rPr>
              <a:t>failures</a:t>
            </a:r>
          </a:p>
          <a:p>
            <a:pPr lvl="1" fontAlgn="base">
              <a:spcAft>
                <a:spcPct val="0"/>
              </a:spcAft>
              <a:buFont typeface="Arial" charset="0"/>
              <a:buChar char="–"/>
            </a:pPr>
            <a:r>
              <a:rPr lang="en-US" sz="2400" dirty="0" smtClean="0">
                <a:solidFill>
                  <a:prstClr val="black"/>
                </a:solidFill>
              </a:rPr>
              <a:t>Resilience, </a:t>
            </a:r>
            <a:r>
              <a:rPr lang="en-US" sz="2400" dirty="0" smtClean="0">
                <a:solidFill>
                  <a:prstClr val="black"/>
                </a:solidFill>
              </a:rPr>
              <a:t>local </a:t>
            </a:r>
            <a:r>
              <a:rPr lang="en-US" sz="2400" dirty="0">
                <a:solidFill>
                  <a:prstClr val="black"/>
                </a:solidFill>
              </a:rPr>
              <a:t>value addition, strategic or geopolitical competition</a:t>
            </a:r>
            <a:r>
              <a:rPr lang="en-US" sz="2400" dirty="0" smtClean="0">
                <a:solidFill>
                  <a:prstClr val="black"/>
                </a:solidFill>
              </a:rPr>
              <a:t>, </a:t>
            </a:r>
            <a:r>
              <a:rPr lang="en-US" sz="2400" dirty="0">
                <a:solidFill>
                  <a:prstClr val="black"/>
                </a:solidFill>
              </a:rPr>
              <a:t>retaliation, national security, technological leadership, </a:t>
            </a:r>
            <a:r>
              <a:rPr lang="en-US" sz="2400" dirty="0" smtClean="0">
                <a:solidFill>
                  <a:prstClr val="black"/>
                </a:solidFill>
              </a:rPr>
              <a:t>good jobs, climate transition, balanced regional development </a:t>
            </a:r>
            <a:r>
              <a:rPr lang="en-US" sz="2400" dirty="0" err="1" smtClean="0">
                <a:solidFill>
                  <a:prstClr val="black"/>
                </a:solidFill>
              </a:rPr>
              <a:t>etc</a:t>
            </a:r>
            <a:endParaRPr lang="en-US" sz="2400" dirty="0">
              <a:solidFill>
                <a:prstClr val="black"/>
              </a:solidFill>
            </a:endParaRPr>
          </a:p>
          <a:p>
            <a:pPr lvl="1" fontAlgn="base">
              <a:spcAft>
                <a:spcPct val="0"/>
              </a:spcAft>
              <a:buFont typeface="Arial" charset="0"/>
              <a:buChar char="–"/>
            </a:pPr>
            <a:endParaRPr lang="en-IN" sz="2000" dirty="0">
              <a:solidFill>
                <a:prstClr val="black"/>
              </a:solidFill>
            </a:endParaRPr>
          </a:p>
        </p:txBody>
      </p:sp>
    </p:spTree>
    <p:extLst>
      <p:ext uri="{BB962C8B-B14F-4D97-AF65-F5344CB8AC3E}">
        <p14:creationId xmlns:p14="http://schemas.microsoft.com/office/powerpoint/2010/main" val="13191799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864845"/>
          </a:xfrm>
        </p:spPr>
        <p:txBody>
          <a:bodyPr>
            <a:normAutofit/>
          </a:bodyPr>
          <a:lstStyle/>
          <a:p>
            <a:pPr fontAlgn="base">
              <a:lnSpc>
                <a:spcPct val="90000"/>
              </a:lnSpc>
              <a:spcAft>
                <a:spcPct val="0"/>
              </a:spcAft>
              <a:defRPr/>
            </a:pPr>
            <a:r>
              <a:rPr lang="en-US" sz="3200" b="1" dirty="0">
                <a:solidFill>
                  <a:srgbClr val="C00000"/>
                </a:solidFill>
                <a:latin typeface="Cambria" pitchFamily="34" charset="0"/>
                <a:ea typeface="Cambria" pitchFamily="34" charset="-122"/>
                <a:cs typeface="Cambria" pitchFamily="34" charset="-120"/>
              </a:rPr>
              <a:t>Costs of Misplaced IP</a:t>
            </a:r>
            <a:endParaRPr lang="en-IN" sz="3200" b="1" dirty="0">
              <a:solidFill>
                <a:srgbClr val="C00000"/>
              </a:solidFill>
              <a:latin typeface="Cambria" pitchFamily="34" charset="0"/>
              <a:ea typeface="Cambria" pitchFamily="34" charset="-122"/>
              <a:cs typeface="Cambria" pitchFamily="34" charset="-120"/>
            </a:endParaRPr>
          </a:p>
        </p:txBody>
      </p:sp>
      <p:sp>
        <p:nvSpPr>
          <p:cNvPr id="3" name="Content Placeholder 2"/>
          <p:cNvSpPr>
            <a:spLocks noGrp="1"/>
          </p:cNvSpPr>
          <p:nvPr>
            <p:ph idx="1"/>
          </p:nvPr>
        </p:nvSpPr>
        <p:spPr>
          <a:xfrm>
            <a:off x="373487" y="1139484"/>
            <a:ext cx="11487955" cy="5718516"/>
          </a:xfrm>
        </p:spPr>
        <p:txBody>
          <a:bodyPr>
            <a:normAutofit/>
          </a:bodyPr>
          <a:lstStyle/>
          <a:p>
            <a:pPr marL="228600" indent="-228600" fontAlgn="base">
              <a:lnSpc>
                <a:spcPct val="80000"/>
              </a:lnSpc>
              <a:spcBef>
                <a:spcPts val="1000"/>
              </a:spcBef>
              <a:spcAft>
                <a:spcPct val="0"/>
              </a:spcAft>
            </a:pPr>
            <a:r>
              <a:rPr lang="en-US" sz="2800" b="1" dirty="0">
                <a:solidFill>
                  <a:srgbClr val="000066"/>
                </a:solidFill>
                <a:latin typeface="Rockwell" panose="02060603020205020403" pitchFamily="18" charset="0"/>
              </a:rPr>
              <a:t>Resource misallocation and inefficiency</a:t>
            </a:r>
          </a:p>
          <a:p>
            <a:pPr marL="228600" lvl="0" indent="-228600" fontAlgn="base">
              <a:lnSpc>
                <a:spcPct val="80000"/>
              </a:lnSpc>
              <a:spcBef>
                <a:spcPts val="1000"/>
              </a:spcBef>
              <a:spcAft>
                <a:spcPct val="0"/>
              </a:spcAft>
            </a:pPr>
            <a:r>
              <a:rPr lang="en-US" sz="2800" b="1" dirty="0">
                <a:solidFill>
                  <a:srgbClr val="000066"/>
                </a:solidFill>
                <a:latin typeface="Rockwell" panose="02060603020205020403" pitchFamily="18" charset="0"/>
              </a:rPr>
              <a:t>Rent seeking</a:t>
            </a:r>
          </a:p>
          <a:p>
            <a:pPr lvl="1" fontAlgn="base">
              <a:spcAft>
                <a:spcPct val="0"/>
              </a:spcAft>
              <a:buFont typeface="Arial" charset="0"/>
              <a:buChar char="–"/>
            </a:pPr>
            <a:r>
              <a:rPr lang="en-US" sz="2400" dirty="0">
                <a:solidFill>
                  <a:prstClr val="black"/>
                </a:solidFill>
              </a:rPr>
              <a:t>Lobbying power of established constituencies is an important determinant of IP (</a:t>
            </a:r>
            <a:r>
              <a:rPr lang="en-US" sz="2400" dirty="0" err="1">
                <a:solidFill>
                  <a:prstClr val="black"/>
                </a:solidFill>
              </a:rPr>
              <a:t>Juhasz</a:t>
            </a:r>
            <a:r>
              <a:rPr lang="en-US" sz="2400" dirty="0">
                <a:solidFill>
                  <a:prstClr val="black"/>
                </a:solidFill>
              </a:rPr>
              <a:t> et al, 2022; </a:t>
            </a:r>
            <a:r>
              <a:rPr lang="en-US" sz="2400" dirty="0" err="1">
                <a:solidFill>
                  <a:prstClr val="black"/>
                </a:solidFill>
              </a:rPr>
              <a:t>Evenett</a:t>
            </a:r>
            <a:r>
              <a:rPr lang="en-US" sz="2400" dirty="0">
                <a:solidFill>
                  <a:prstClr val="black"/>
                </a:solidFill>
              </a:rPr>
              <a:t>, et al, 2024)</a:t>
            </a:r>
          </a:p>
          <a:p>
            <a:pPr marL="228600" indent="-228600" fontAlgn="base">
              <a:lnSpc>
                <a:spcPct val="80000"/>
              </a:lnSpc>
              <a:spcBef>
                <a:spcPts val="1000"/>
              </a:spcBef>
              <a:spcAft>
                <a:spcPct val="0"/>
              </a:spcAft>
            </a:pPr>
            <a:r>
              <a:rPr lang="en-US" sz="2800" b="1" dirty="0">
                <a:solidFill>
                  <a:srgbClr val="000066"/>
                </a:solidFill>
                <a:latin typeface="Rockwell" panose="02060603020205020403" pitchFamily="18" charset="0"/>
              </a:rPr>
              <a:t>Retaliatory dynamics or tit-for-tat response</a:t>
            </a:r>
          </a:p>
          <a:p>
            <a:pPr lvl="1" fontAlgn="base">
              <a:spcAft>
                <a:spcPct val="0"/>
              </a:spcAft>
              <a:buFont typeface="Arial" charset="0"/>
              <a:buChar char="–"/>
            </a:pPr>
            <a:r>
              <a:rPr lang="en-US" sz="2400" dirty="0">
                <a:solidFill>
                  <a:prstClr val="black"/>
                </a:solidFill>
              </a:rPr>
              <a:t>Positive correlation between new IP and past IP measures by other countries in the same sectors (</a:t>
            </a:r>
            <a:r>
              <a:rPr lang="en-US" sz="2400" dirty="0" err="1">
                <a:solidFill>
                  <a:prstClr val="black"/>
                </a:solidFill>
              </a:rPr>
              <a:t>Evenett</a:t>
            </a:r>
            <a:r>
              <a:rPr lang="en-US" sz="2400" dirty="0">
                <a:solidFill>
                  <a:prstClr val="black"/>
                </a:solidFill>
              </a:rPr>
              <a:t>, et al, </a:t>
            </a:r>
            <a:r>
              <a:rPr lang="en-US" sz="2400" dirty="0" smtClean="0">
                <a:solidFill>
                  <a:prstClr val="black"/>
                </a:solidFill>
              </a:rPr>
              <a:t>2024)</a:t>
            </a:r>
          </a:p>
          <a:p>
            <a:pPr lvl="1" fontAlgn="base">
              <a:spcAft>
                <a:spcPct val="0"/>
              </a:spcAft>
              <a:buFont typeface="Arial" charset="0"/>
              <a:buChar char="–"/>
            </a:pPr>
            <a:r>
              <a:rPr lang="en-US" sz="2400" dirty="0">
                <a:solidFill>
                  <a:prstClr val="black"/>
                </a:solidFill>
              </a:rPr>
              <a:t>A subsidy for a given product by one economy is met with a subsidy for the same product by another within one year (73.8% probability)</a:t>
            </a:r>
          </a:p>
          <a:p>
            <a:pPr marL="228600" lvl="0" indent="-228600" fontAlgn="base">
              <a:lnSpc>
                <a:spcPct val="80000"/>
              </a:lnSpc>
              <a:spcBef>
                <a:spcPts val="1000"/>
              </a:spcBef>
              <a:spcAft>
                <a:spcPct val="0"/>
              </a:spcAft>
            </a:pPr>
            <a:r>
              <a:rPr lang="en-US" sz="2800" b="1" dirty="0">
                <a:solidFill>
                  <a:srgbClr val="000066"/>
                </a:solidFill>
                <a:latin typeface="Rockwell" panose="02060603020205020403" pitchFamily="18" charset="0"/>
              </a:rPr>
              <a:t>Trade tensions</a:t>
            </a:r>
          </a:p>
          <a:p>
            <a:pPr lvl="1" fontAlgn="base">
              <a:spcAft>
                <a:spcPct val="0"/>
              </a:spcAft>
              <a:buFont typeface="Arial" charset="0"/>
              <a:buChar char="–"/>
            </a:pPr>
            <a:r>
              <a:rPr lang="en-US" sz="2400" dirty="0">
                <a:solidFill>
                  <a:prstClr val="black"/>
                </a:solidFill>
              </a:rPr>
              <a:t>Negative spillover effects on trading partners </a:t>
            </a:r>
          </a:p>
          <a:p>
            <a:pPr lvl="1" fontAlgn="base">
              <a:spcAft>
                <a:spcPct val="0"/>
              </a:spcAft>
              <a:buFont typeface="Arial" charset="0"/>
              <a:buChar char="–"/>
            </a:pPr>
            <a:r>
              <a:rPr lang="en-US" sz="2400" dirty="0">
                <a:solidFill>
                  <a:prstClr val="black"/>
                </a:solidFill>
              </a:rPr>
              <a:t>71 percent of IP in 2023 were trade distorting (</a:t>
            </a:r>
            <a:r>
              <a:rPr lang="en-US" sz="2400" dirty="0" err="1">
                <a:solidFill>
                  <a:prstClr val="black"/>
                </a:solidFill>
              </a:rPr>
              <a:t>Evenett</a:t>
            </a:r>
            <a:r>
              <a:rPr lang="en-US" sz="2400" dirty="0">
                <a:solidFill>
                  <a:prstClr val="black"/>
                </a:solidFill>
              </a:rPr>
              <a:t>, et al, 2024)</a:t>
            </a:r>
          </a:p>
          <a:p>
            <a:pPr marL="228600" indent="-228600" fontAlgn="base">
              <a:lnSpc>
                <a:spcPct val="80000"/>
              </a:lnSpc>
              <a:spcBef>
                <a:spcPts val="1000"/>
              </a:spcBef>
              <a:spcAft>
                <a:spcPct val="0"/>
              </a:spcAft>
            </a:pPr>
            <a:r>
              <a:rPr lang="en-US" sz="2400" dirty="0">
                <a:solidFill>
                  <a:prstClr val="black"/>
                </a:solidFill>
              </a:rPr>
              <a:t> </a:t>
            </a:r>
            <a:r>
              <a:rPr lang="en-US" sz="2800" dirty="0">
                <a:solidFill>
                  <a:srgbClr val="C00000"/>
                </a:solidFill>
                <a:latin typeface="Rockwell" panose="02060603020205020403" pitchFamily="18" charset="0"/>
              </a:rPr>
              <a:t>“The best industrial policy is none at all.” (Gary Becker, 1985)</a:t>
            </a:r>
          </a:p>
          <a:p>
            <a:endParaRPr lang="en-IN" sz="2800" dirty="0">
              <a:solidFill>
                <a:srgbClr val="C00000"/>
              </a:solidFill>
            </a:endParaRPr>
          </a:p>
        </p:txBody>
      </p:sp>
    </p:spTree>
    <p:extLst>
      <p:ext uri="{BB962C8B-B14F-4D97-AF65-F5344CB8AC3E}">
        <p14:creationId xmlns:p14="http://schemas.microsoft.com/office/powerpoint/2010/main" val="27550000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0152"/>
            <a:ext cx="10972800" cy="334851"/>
          </a:xfrm>
        </p:spPr>
        <p:txBody>
          <a:bodyPr>
            <a:noAutofit/>
          </a:bodyPr>
          <a:lstStyle/>
          <a:p>
            <a:pPr fontAlgn="base">
              <a:lnSpc>
                <a:spcPct val="90000"/>
              </a:lnSpc>
              <a:spcAft>
                <a:spcPct val="0"/>
              </a:spcAft>
              <a:defRPr/>
            </a:pPr>
            <a:r>
              <a:rPr lang="en-US" sz="2800" b="1" dirty="0">
                <a:solidFill>
                  <a:srgbClr val="1E2761"/>
                </a:solidFill>
                <a:latin typeface="Cambria" pitchFamily="34" charset="0"/>
                <a:ea typeface="Cambria" pitchFamily="34" charset="-122"/>
                <a:cs typeface="Cambria" pitchFamily="34" charset="-120"/>
              </a:rPr>
              <a:t>Saving IP from its Advocates</a:t>
            </a:r>
            <a:endParaRPr lang="en-IN" sz="2800" b="1" dirty="0">
              <a:solidFill>
                <a:srgbClr val="1E2761"/>
              </a:solidFill>
              <a:latin typeface="Cambria" pitchFamily="34" charset="0"/>
              <a:ea typeface="Cambria" pitchFamily="34" charset="-122"/>
              <a:cs typeface="Cambria" pitchFamily="34" charset="-12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23167305"/>
              </p:ext>
            </p:extLst>
          </p:nvPr>
        </p:nvGraphicFramePr>
        <p:xfrm>
          <a:off x="141669" y="528034"/>
          <a:ext cx="11925836" cy="6314851"/>
        </p:xfrm>
        <a:graphic>
          <a:graphicData uri="http://schemas.openxmlformats.org/drawingml/2006/table">
            <a:tbl>
              <a:tblPr firstRow="1" bandRow="1"/>
              <a:tblGrid>
                <a:gridCol w="5014567">
                  <a:extLst>
                    <a:ext uri="{9D8B030D-6E8A-4147-A177-3AD203B41FA5}">
                      <a16:colId xmlns:a16="http://schemas.microsoft.com/office/drawing/2014/main" val="1190122325"/>
                    </a:ext>
                  </a:extLst>
                </a:gridCol>
                <a:gridCol w="6911269">
                  <a:extLst>
                    <a:ext uri="{9D8B030D-6E8A-4147-A177-3AD203B41FA5}">
                      <a16:colId xmlns:a16="http://schemas.microsoft.com/office/drawing/2014/main" val="593711181"/>
                    </a:ext>
                  </a:extLst>
                </a:gridCol>
              </a:tblGrid>
              <a:tr h="425757">
                <a:tc>
                  <a:txBody>
                    <a:bodyPr/>
                    <a:lstStyle/>
                    <a:p>
                      <a:pPr algn="ctr">
                        <a:lnSpc>
                          <a:spcPct val="107000"/>
                        </a:lnSpc>
                        <a:spcAft>
                          <a:spcPts val="0"/>
                        </a:spcAft>
                      </a:pPr>
                      <a:r>
                        <a:rPr lang="en-US" sz="2800" b="1" kern="1200" dirty="0" smtClean="0">
                          <a:solidFill>
                            <a:srgbClr val="C00000"/>
                          </a:solidFill>
                          <a:effectLst/>
                          <a:latin typeface="Calibri" panose="020F0502020204030204" pitchFamily="34" charset="0"/>
                          <a:ea typeface="Times New Roman" panose="02020603050405020304" pitchFamily="18" charset="0"/>
                          <a:cs typeface="Calibri" panose="020F0502020204030204" pitchFamily="34" charset="0"/>
                        </a:rPr>
                        <a:t>Old IP</a:t>
                      </a:r>
                      <a:endParaRPr lang="en-IN" sz="28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2518" marR="72518" marT="36259" marB="36259">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algn="ctr">
                        <a:lnSpc>
                          <a:spcPct val="107000"/>
                        </a:lnSpc>
                        <a:spcAft>
                          <a:spcPts val="0"/>
                        </a:spcAft>
                      </a:pPr>
                      <a:r>
                        <a:rPr lang="en-US" sz="2800" b="1" kern="1200" dirty="0" smtClean="0">
                          <a:solidFill>
                            <a:srgbClr val="C00000"/>
                          </a:solidFill>
                          <a:effectLst/>
                          <a:latin typeface="Calibri" panose="020F0502020204030204" pitchFamily="34" charset="0"/>
                          <a:ea typeface="Times New Roman" panose="02020603050405020304" pitchFamily="18" charset="0"/>
                          <a:cs typeface="Calibri" panose="020F0502020204030204" pitchFamily="34" charset="0"/>
                        </a:rPr>
                        <a:t>New IP in </a:t>
                      </a:r>
                      <a:r>
                        <a:rPr lang="en-US" sz="2800" b="1" kern="1200" dirty="0">
                          <a:solidFill>
                            <a:srgbClr val="C00000"/>
                          </a:solidFill>
                          <a:effectLst/>
                          <a:latin typeface="Calibri" panose="020F0502020204030204" pitchFamily="34" charset="0"/>
                          <a:ea typeface="Times New Roman" panose="02020603050405020304" pitchFamily="18" charset="0"/>
                          <a:cs typeface="Calibri" panose="020F0502020204030204" pitchFamily="34" charset="0"/>
                        </a:rPr>
                        <a:t>the Era of GVCs</a:t>
                      </a:r>
                      <a:endParaRPr lang="en-IN" sz="28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2518" marR="72518" marT="36259" marB="36259">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extLst>
                  <a:ext uri="{0D108BD9-81ED-4DB2-BD59-A6C34878D82A}">
                    <a16:rowId xmlns:a16="http://schemas.microsoft.com/office/drawing/2014/main" val="2382493624"/>
                  </a:ext>
                </a:extLst>
              </a:tr>
              <a:tr h="2090605">
                <a:tc>
                  <a:txBody>
                    <a:bodyPr/>
                    <a:lstStyle/>
                    <a:p>
                      <a:pPr marL="342900" indent="-342900">
                        <a:lnSpc>
                          <a:spcPct val="107000"/>
                        </a:lnSpc>
                        <a:spcAft>
                          <a:spcPts val="0"/>
                        </a:spcAft>
                        <a:buFont typeface="Wingdings" panose="05000000000000000000" pitchFamily="2" charset="2"/>
                        <a:buChar char="Ø"/>
                      </a:pPr>
                      <a:r>
                        <a:rPr lang="en-US" sz="2400" b="1" kern="12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Focus on developing an integrated domestic production structure</a:t>
                      </a:r>
                      <a:endParaRPr lang="en-IN" sz="2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72518" marR="72518" marT="36259" marB="36259">
                    <a:lnL w="12700" cap="flat" cmpd="sng" algn="ctr">
                      <a:solidFill>
                        <a:srgbClr val="FFFFF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marL="342900" indent="-342900">
                        <a:lnSpc>
                          <a:spcPct val="107000"/>
                        </a:lnSpc>
                        <a:spcAft>
                          <a:spcPts val="0"/>
                        </a:spcAft>
                        <a:buFont typeface="Wingdings" panose="05000000000000000000" pitchFamily="2" charset="2"/>
                        <a:buChar char="ü"/>
                      </a:pPr>
                      <a:r>
                        <a:rPr lang="en-US" sz="2400" b="1" kern="12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Specialization in specific segments of </a:t>
                      </a:r>
                      <a:r>
                        <a:rPr lang="en-US" sz="2400" b="1"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GVCs</a:t>
                      </a:r>
                      <a:endParaRPr lang="en-IN" sz="2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0"/>
                        </a:spcAft>
                        <a:buFont typeface="Arial" panose="020B0604020202020204" pitchFamily="34" charset="0"/>
                        <a:buChar char="•"/>
                        <a:tabLst>
                          <a:tab pos="914400" algn="l"/>
                        </a:tabLst>
                      </a:pPr>
                      <a:r>
                        <a:rPr lang="en-US" sz="2000" kern="12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Activities where the country has a comparative advantage </a:t>
                      </a:r>
                      <a:endParaRPr lang="en-IN" sz="2000" dirty="0">
                        <a:solidFill>
                          <a:schemeClr val="bg1"/>
                        </a:solidFill>
                        <a:effectLst/>
                        <a:latin typeface="Calibri" panose="020F0502020204030204" pitchFamily="34" charset="0"/>
                        <a:cs typeface="Times New Roman" panose="02020603050405020304" pitchFamily="18" charset="0"/>
                      </a:endParaRPr>
                    </a:p>
                    <a:p>
                      <a:pPr marL="742950" lvl="1" indent="-285750">
                        <a:lnSpc>
                          <a:spcPct val="107000"/>
                        </a:lnSpc>
                        <a:spcAft>
                          <a:spcPts val="0"/>
                        </a:spcAft>
                        <a:buFont typeface="Arial" panose="020B0604020202020204" pitchFamily="34" charset="0"/>
                        <a:buChar char="•"/>
                        <a:tabLst>
                          <a:tab pos="914400" algn="l"/>
                        </a:tabLst>
                      </a:pPr>
                      <a:r>
                        <a:rPr lang="en-US" sz="2000" kern="12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India → backward linked GVCs</a:t>
                      </a:r>
                      <a:endParaRPr lang="en-IN" sz="2000" dirty="0">
                        <a:solidFill>
                          <a:schemeClr val="bg1"/>
                        </a:solidFill>
                        <a:effectLst/>
                        <a:latin typeface="Calibri" panose="020F0502020204030204" pitchFamily="34" charset="0"/>
                        <a:cs typeface="Times New Roman" panose="02020603050405020304" pitchFamily="18" charset="0"/>
                      </a:endParaRPr>
                    </a:p>
                    <a:p>
                      <a:pPr marL="742950" lvl="1" indent="-285750">
                        <a:lnSpc>
                          <a:spcPct val="107000"/>
                        </a:lnSpc>
                        <a:spcAft>
                          <a:spcPts val="0"/>
                        </a:spcAft>
                        <a:buFont typeface="Arial" panose="020B0604020202020204" pitchFamily="34" charset="0"/>
                        <a:buChar char="•"/>
                        <a:tabLst>
                          <a:tab pos="914400" algn="l"/>
                        </a:tabLst>
                      </a:pPr>
                      <a:r>
                        <a:rPr lang="en-US" sz="2000" kern="12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Assembly of final products for global markets using imported inputs</a:t>
                      </a:r>
                      <a:endParaRPr lang="en-IN" sz="2000" dirty="0">
                        <a:solidFill>
                          <a:schemeClr val="bg1"/>
                        </a:solidFill>
                        <a:effectLst/>
                        <a:latin typeface="Calibri" panose="020F0502020204030204" pitchFamily="34" charset="0"/>
                        <a:cs typeface="Times New Roman" panose="02020603050405020304" pitchFamily="18" charset="0"/>
                      </a:endParaRPr>
                    </a:p>
                  </a:txBody>
                  <a:tcPr marL="72518" marR="72518" marT="36259" marB="36259">
                    <a:lnL w="12700" cap="flat" cmpd="sng"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0000"/>
                    </a:solidFill>
                  </a:tcPr>
                </a:tc>
                <a:extLst>
                  <a:ext uri="{0D108BD9-81ED-4DB2-BD59-A6C34878D82A}">
                    <a16:rowId xmlns:a16="http://schemas.microsoft.com/office/drawing/2014/main" val="785502029"/>
                  </a:ext>
                </a:extLst>
              </a:tr>
              <a:tr h="777659">
                <a:tc>
                  <a:txBody>
                    <a:bodyPr/>
                    <a:lstStyle/>
                    <a:p>
                      <a:pPr marL="342900" indent="-342900">
                        <a:lnSpc>
                          <a:spcPct val="107000"/>
                        </a:lnSpc>
                        <a:spcAft>
                          <a:spcPts val="0"/>
                        </a:spcAft>
                        <a:buFont typeface="Wingdings" panose="05000000000000000000" pitchFamily="2" charset="2"/>
                        <a:buChar char="Ø"/>
                      </a:pPr>
                      <a:r>
                        <a:rPr lang="en-US" sz="2400" b="1" kern="12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Protection of domestic markets through high import barriers</a:t>
                      </a:r>
                      <a:endParaRPr lang="en-IN"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2518" marR="72518" marT="36259" marB="36259">
                    <a:lnL w="12700" cap="flat" cmpd="sng" algn="ctr">
                      <a:solidFill>
                        <a:srgbClr val="FFFFF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20000"/>
                        <a:lumOff val="80000"/>
                      </a:schemeClr>
                    </a:solidFill>
                  </a:tcPr>
                </a:tc>
                <a:tc>
                  <a:txBody>
                    <a:bodyPr/>
                    <a:lstStyle/>
                    <a:p>
                      <a:pPr marL="342900" indent="-342900" fontAlgn="base">
                        <a:lnSpc>
                          <a:spcPct val="107000"/>
                        </a:lnSpc>
                        <a:spcBef>
                          <a:spcPts val="430"/>
                        </a:spcBef>
                        <a:spcAft>
                          <a:spcPts val="0"/>
                        </a:spcAft>
                        <a:buFont typeface="Wingdings" panose="05000000000000000000" pitchFamily="2" charset="2"/>
                        <a:buChar char="ü"/>
                      </a:pPr>
                      <a:r>
                        <a:rPr lang="en-US" sz="2400" b="1" kern="12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Easy and low-cost access to imported intermediate inputs </a:t>
                      </a:r>
                      <a:endParaRPr lang="en-IN"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2518" marR="72518" marT="36259" marB="36259">
                    <a:lnL w="12700" cap="flat" cmpd="sng"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3256168438"/>
                  </a:ext>
                </a:extLst>
              </a:tr>
              <a:tr h="1190499">
                <a:tc>
                  <a:txBody>
                    <a:bodyPr/>
                    <a:lstStyle/>
                    <a:p>
                      <a:pPr marL="342900" indent="-342900">
                        <a:lnSpc>
                          <a:spcPct val="107000"/>
                        </a:lnSpc>
                        <a:spcAft>
                          <a:spcPts val="0"/>
                        </a:spcAft>
                        <a:buFont typeface="Wingdings" panose="05000000000000000000" pitchFamily="2" charset="2"/>
                        <a:buChar char="Ø"/>
                      </a:pPr>
                      <a:r>
                        <a:rPr lang="en-US" sz="2400" b="1" kern="12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Building of domestic capacity with the goal of eventually exporting and competing with global MNEs</a:t>
                      </a:r>
                      <a:endParaRPr lang="en-IN" sz="2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72518" marR="72518" marT="36259" marB="36259">
                    <a:lnL w="12700" cap="flat" cmpd="sng" algn="ctr">
                      <a:solidFill>
                        <a:srgbClr val="FFFFF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75000"/>
                      </a:schemeClr>
                    </a:solidFill>
                  </a:tcPr>
                </a:tc>
                <a:tc>
                  <a:txBody>
                    <a:bodyPr/>
                    <a:lstStyle/>
                    <a:p>
                      <a:pPr marL="342900" lvl="1" indent="-342900" algn="l" defTabSz="914400" rtl="0" eaLnBrk="1" fontAlgn="base" latinLnBrk="0" hangingPunct="1">
                        <a:lnSpc>
                          <a:spcPct val="107000"/>
                        </a:lnSpc>
                        <a:spcBef>
                          <a:spcPts val="430"/>
                        </a:spcBef>
                        <a:spcAft>
                          <a:spcPts val="0"/>
                        </a:spcAft>
                        <a:buFont typeface="Wingdings" panose="05000000000000000000" pitchFamily="2" charset="2"/>
                        <a:buChar char="ü"/>
                        <a:tabLst>
                          <a:tab pos="914400" algn="l"/>
                        </a:tabLst>
                      </a:pPr>
                      <a:r>
                        <a:rPr lang="en-US" sz="2400" b="1" kern="12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Exports is not the end goal, but the starting </a:t>
                      </a:r>
                      <a:r>
                        <a:rPr lang="en-US" sz="2400" b="1" kern="1200" dirty="0"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point</a:t>
                      </a:r>
                    </a:p>
                    <a:p>
                      <a:pPr marL="342900" lvl="1" indent="-342900" algn="l" defTabSz="914400" rtl="0" eaLnBrk="1" fontAlgn="base" latinLnBrk="0" hangingPunct="1">
                        <a:lnSpc>
                          <a:spcPct val="107000"/>
                        </a:lnSpc>
                        <a:spcBef>
                          <a:spcPts val="430"/>
                        </a:spcBef>
                        <a:spcAft>
                          <a:spcPts val="0"/>
                        </a:spcAft>
                        <a:buFont typeface="Wingdings" panose="05000000000000000000" pitchFamily="2" charset="2"/>
                        <a:buChar char="ü"/>
                        <a:tabLst>
                          <a:tab pos="914400" algn="l"/>
                        </a:tabLst>
                      </a:pPr>
                      <a:r>
                        <a:rPr lang="en-US" sz="2400" b="1" kern="1200" dirty="0"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Lead </a:t>
                      </a:r>
                      <a:r>
                        <a:rPr lang="en-US" sz="2400" b="1" kern="12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firms (MNEs) drive </a:t>
                      </a:r>
                      <a:r>
                        <a:rPr lang="en-US" sz="2400" b="1" kern="1200" dirty="0"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GVCs</a:t>
                      </a:r>
                    </a:p>
                    <a:p>
                      <a:pPr marL="342900" lvl="1" indent="-342900" algn="l" defTabSz="914400" rtl="0" eaLnBrk="1" fontAlgn="base" latinLnBrk="0" hangingPunct="1">
                        <a:lnSpc>
                          <a:spcPct val="107000"/>
                        </a:lnSpc>
                        <a:spcBef>
                          <a:spcPts val="430"/>
                        </a:spcBef>
                        <a:spcAft>
                          <a:spcPts val="0"/>
                        </a:spcAft>
                        <a:buFont typeface="Wingdings" panose="05000000000000000000" pitchFamily="2" charset="2"/>
                        <a:buChar char="ü"/>
                        <a:tabLst>
                          <a:tab pos="914400" algn="l"/>
                        </a:tabLst>
                      </a:pPr>
                      <a:r>
                        <a:rPr lang="en-US" sz="2400" b="1" kern="1200" dirty="0"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IP </a:t>
                      </a:r>
                      <a:r>
                        <a:rPr lang="en-US" sz="2400" b="1" kern="12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aims to integrate local firms into GVCs.</a:t>
                      </a:r>
                      <a:endParaRPr lang="en-IN" sz="2400" b="1" kern="12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72518" marR="72518" marT="36259" marB="36259">
                    <a:lnL w="12700" cap="flat" cmpd="sng"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solidFill>
                  </a:tcPr>
                </a:tc>
                <a:extLst>
                  <a:ext uri="{0D108BD9-81ED-4DB2-BD59-A6C34878D82A}">
                    <a16:rowId xmlns:a16="http://schemas.microsoft.com/office/drawing/2014/main" val="4119868427"/>
                  </a:ext>
                </a:extLst>
              </a:tr>
              <a:tr h="1491774">
                <a:tc>
                  <a:txBody>
                    <a:bodyPr/>
                    <a:lstStyle/>
                    <a:p>
                      <a:pPr marL="342900" indent="-342900">
                        <a:lnSpc>
                          <a:spcPct val="107000"/>
                        </a:lnSpc>
                        <a:spcAft>
                          <a:spcPts val="0"/>
                        </a:spcAft>
                        <a:buFont typeface="Wingdings" panose="05000000000000000000" pitchFamily="2" charset="2"/>
                        <a:buChar char="Ø"/>
                      </a:pPr>
                      <a:r>
                        <a:rPr lang="en-US" sz="2400" b="1" kern="12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Future growth contingent on the industry attaining </a:t>
                      </a:r>
                      <a:r>
                        <a:rPr lang="en-US" sz="2400" b="1" kern="120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global</a:t>
                      </a:r>
                      <a:r>
                        <a:rPr lang="en-US" sz="2400" b="1" kern="1200" baseline="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US" sz="2400" b="1" kern="120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competitiveness</a:t>
                      </a:r>
                      <a:endParaRPr lang="en-IN"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2518" marR="72518" marT="36259" marB="36259">
                    <a:lnL w="12700" cap="flat" cmpd="sng" algn="ctr">
                      <a:solidFill>
                        <a:srgbClr val="FFFFF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3C2FF"/>
                    </a:solidFill>
                  </a:tcPr>
                </a:tc>
                <a:tc>
                  <a:txBody>
                    <a:bodyPr/>
                    <a:lstStyle/>
                    <a:p>
                      <a:pPr marL="342900" indent="-342900" fontAlgn="base">
                        <a:lnSpc>
                          <a:spcPct val="107000"/>
                        </a:lnSpc>
                        <a:spcBef>
                          <a:spcPts val="430"/>
                        </a:spcBef>
                        <a:spcAft>
                          <a:spcPts val="0"/>
                        </a:spcAft>
                        <a:buFont typeface="Wingdings" panose="05000000000000000000" pitchFamily="2" charset="2"/>
                        <a:buChar char="ü"/>
                      </a:pPr>
                      <a:r>
                        <a:rPr lang="en-US" sz="2400" b="1" kern="12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Growth strategy revolves around GVC upgrading</a:t>
                      </a:r>
                      <a:endParaRPr lang="en-IN"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0"/>
                        </a:spcAft>
                        <a:buFont typeface="Arial" panose="020B0604020202020204" pitchFamily="34" charset="0"/>
                        <a:buChar char="•"/>
                        <a:tabLst>
                          <a:tab pos="914400" algn="l"/>
                        </a:tabLst>
                      </a:pPr>
                      <a:r>
                        <a:rPr lang="en-US" sz="2000" kern="12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Moving into higher-value tasks over time</a:t>
                      </a:r>
                      <a:endParaRPr lang="en-IN" sz="2000" dirty="0">
                        <a:solidFill>
                          <a:schemeClr val="tx1"/>
                        </a:solidFill>
                        <a:effectLst/>
                        <a:latin typeface="Calibri" panose="020F0502020204030204" pitchFamily="34" charset="0"/>
                        <a:cs typeface="Times New Roman" panose="02020603050405020304" pitchFamily="18" charset="0"/>
                      </a:endParaRPr>
                    </a:p>
                    <a:p>
                      <a:pPr marL="742950" lvl="1" indent="-285750">
                        <a:lnSpc>
                          <a:spcPct val="107000"/>
                        </a:lnSpc>
                        <a:spcAft>
                          <a:spcPts val="0"/>
                        </a:spcAft>
                        <a:buFont typeface="Arial" panose="020B0604020202020204" pitchFamily="34" charset="0"/>
                        <a:buChar char="•"/>
                        <a:tabLst>
                          <a:tab pos="914400" algn="l"/>
                        </a:tabLst>
                      </a:pPr>
                      <a:r>
                        <a:rPr lang="en-US" sz="2000" kern="12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Development of domestic brands and champions</a:t>
                      </a:r>
                      <a:endParaRPr lang="en-IN" sz="2000" dirty="0">
                        <a:solidFill>
                          <a:schemeClr val="tx1"/>
                        </a:solidFill>
                        <a:effectLst/>
                        <a:latin typeface="Calibri" panose="020F0502020204030204" pitchFamily="34" charset="0"/>
                        <a:cs typeface="Times New Roman" panose="02020603050405020304" pitchFamily="18" charset="0"/>
                      </a:endParaRPr>
                    </a:p>
                  </a:txBody>
                  <a:tcPr marL="72518" marR="72518" marT="36259" marB="36259">
                    <a:lnL w="12700" cap="flat" cmpd="sng"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757651342"/>
                  </a:ext>
                </a:extLst>
              </a:tr>
            </a:tbl>
          </a:graphicData>
        </a:graphic>
      </p:graphicFrame>
    </p:spTree>
    <p:extLst>
      <p:ext uri="{BB962C8B-B14F-4D97-AF65-F5344CB8AC3E}">
        <p14:creationId xmlns:p14="http://schemas.microsoft.com/office/powerpoint/2010/main" val="30388828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48640" y="320040"/>
            <a:ext cx="11064240" cy="86868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1E2761"/>
                </a:solidFill>
                <a:effectLst/>
                <a:uLnTx/>
                <a:uFillTx/>
                <a:latin typeface="Cambria" pitchFamily="34" charset="0"/>
                <a:ea typeface="Cambria" pitchFamily="34" charset="-122"/>
                <a:cs typeface="Cambria" pitchFamily="34" charset="-120"/>
              </a:rPr>
              <a:t>Two routes to supply chain resilience</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Shape 1"/>
          <p:cNvSpPr/>
          <p:nvPr/>
        </p:nvSpPr>
        <p:spPr>
          <a:xfrm>
            <a:off x="548640" y="1371600"/>
            <a:ext cx="5394960" cy="731520"/>
          </a:xfrm>
          <a:prstGeom prst="rect">
            <a:avLst/>
          </a:prstGeom>
          <a:solidFill>
            <a:srgbClr val="5BA8D9"/>
          </a:solidFill>
          <a:ln/>
        </p:spPr>
      </p:sp>
      <p:sp>
        <p:nvSpPr>
          <p:cNvPr id="4" name="Text 2"/>
          <p:cNvSpPr txBox="1"/>
          <p:nvPr/>
        </p:nvSpPr>
        <p:spPr>
          <a:xfrm>
            <a:off x="822960" y="1371600"/>
            <a:ext cx="4846320" cy="7315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FFFFFF"/>
                </a:solidFill>
                <a:effectLst/>
                <a:uLnTx/>
                <a:uFillTx/>
                <a:latin typeface="Cambria" pitchFamily="34" charset="0"/>
                <a:ea typeface="Cambria" pitchFamily="34" charset="-122"/>
                <a:cs typeface="Cambria" pitchFamily="34" charset="-120"/>
              </a:rPr>
              <a:t>Self-reliance</a:t>
            </a:r>
            <a:endParaRPr kumimoji="0" lang="en-US" sz="3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hape 3"/>
          <p:cNvSpPr/>
          <p:nvPr/>
        </p:nvSpPr>
        <p:spPr>
          <a:xfrm>
            <a:off x="548640" y="2103120"/>
            <a:ext cx="5394960" cy="3063240"/>
          </a:xfrm>
          <a:prstGeom prst="rect">
            <a:avLst/>
          </a:prstGeom>
          <a:solidFill>
            <a:srgbClr val="EEF1F8"/>
          </a:solidFill>
          <a:ln/>
        </p:spPr>
      </p:sp>
      <p:sp>
        <p:nvSpPr>
          <p:cNvPr id="6" name="Text 4"/>
          <p:cNvSpPr txBox="1"/>
          <p:nvPr/>
        </p:nvSpPr>
        <p:spPr>
          <a:xfrm>
            <a:off x="822960" y="2240280"/>
            <a:ext cx="4937760" cy="2834640"/>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1E2761"/>
                </a:solidFill>
                <a:effectLst/>
                <a:uLnTx/>
                <a:uFillTx/>
                <a:latin typeface="Arial" pitchFamily="34" charset="0"/>
                <a:ea typeface="Arial" pitchFamily="34" charset="-122"/>
                <a:cs typeface="Arial" pitchFamily="34" charset="-120"/>
              </a:rPr>
              <a:t>Aim: </a:t>
            </a:r>
            <a:r>
              <a:rPr kumimoji="0" lang="en-US" sz="2400" b="0" i="0" u="none" strike="noStrike" kern="1200" cap="none" spc="0" normalizeH="0" baseline="0" noProof="0" dirty="0">
                <a:ln>
                  <a:noFill/>
                </a:ln>
                <a:solidFill>
                  <a:srgbClr val="1A1A2E"/>
                </a:solidFill>
                <a:effectLst/>
                <a:uLnTx/>
                <a:uFillTx/>
                <a:latin typeface="Arial" pitchFamily="34" charset="0"/>
                <a:ea typeface="Arial" pitchFamily="34" charset="-122"/>
                <a:cs typeface="Arial" pitchFamily="34" charset="-120"/>
              </a:rPr>
              <a:t>localise production and inputs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1E2761"/>
                </a:solidFill>
                <a:effectLst/>
                <a:uLnTx/>
                <a:uFillTx/>
                <a:latin typeface="Arial" pitchFamily="34" charset="0"/>
                <a:ea typeface="Arial" pitchFamily="34" charset="-122"/>
                <a:cs typeface="Arial" pitchFamily="34" charset="-120"/>
              </a:rPr>
              <a:t>Tools: </a:t>
            </a:r>
            <a:r>
              <a:rPr kumimoji="0" lang="en-US" sz="2400" b="0" i="0" u="none" strike="noStrike" kern="1200" cap="none" spc="0" normalizeH="0" baseline="0" noProof="0" dirty="0">
                <a:ln>
                  <a:noFill/>
                </a:ln>
                <a:solidFill>
                  <a:srgbClr val="1A1A2E"/>
                </a:solidFill>
                <a:effectLst/>
                <a:uLnTx/>
                <a:uFillTx/>
                <a:latin typeface="Arial" pitchFamily="34" charset="0"/>
                <a:ea typeface="Arial" pitchFamily="34" charset="-122"/>
                <a:cs typeface="Arial" pitchFamily="34" charset="-120"/>
              </a:rPr>
              <a:t>tariffs, local content rules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1E2761"/>
                </a:solidFill>
                <a:effectLst/>
                <a:uLnTx/>
                <a:uFillTx/>
                <a:latin typeface="Arial" pitchFamily="34" charset="0"/>
                <a:ea typeface="Arial" pitchFamily="34" charset="-122"/>
                <a:cs typeface="Arial" pitchFamily="34" charset="-120"/>
              </a:rPr>
              <a:t>Metric: </a:t>
            </a:r>
            <a:r>
              <a:rPr kumimoji="0" lang="en-US" sz="2400" b="0" i="0" u="none" strike="noStrike" kern="1200" cap="none" spc="0" normalizeH="0" baseline="0" noProof="0" dirty="0">
                <a:ln>
                  <a:noFill/>
                </a:ln>
                <a:solidFill>
                  <a:srgbClr val="1A1A2E"/>
                </a:solidFill>
                <a:effectLst/>
                <a:uLnTx/>
                <a:uFillTx/>
                <a:latin typeface="Arial" pitchFamily="34" charset="0"/>
                <a:ea typeface="Arial" pitchFamily="34" charset="-122"/>
                <a:cs typeface="Arial" pitchFamily="34" charset="-120"/>
              </a:rPr>
              <a:t>DVA ratio</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1E2761"/>
                </a:solidFill>
                <a:effectLst/>
                <a:uLnTx/>
                <a:uFillTx/>
                <a:latin typeface="Arial" pitchFamily="34" charset="0"/>
                <a:ea typeface="Arial" pitchFamily="34" charset="-122"/>
                <a:cs typeface="Arial" pitchFamily="34" charset="-120"/>
              </a:rPr>
              <a:t>Risk: </a:t>
            </a:r>
            <a:r>
              <a:rPr kumimoji="0" lang="en-US" sz="2400" b="0" i="0" u="none" strike="noStrike" kern="1200" cap="none" spc="0" normalizeH="0" baseline="0" noProof="0" dirty="0">
                <a:ln>
                  <a:noFill/>
                </a:ln>
                <a:solidFill>
                  <a:srgbClr val="1A1A2E"/>
                </a:solidFill>
                <a:effectLst/>
                <a:uLnTx/>
                <a:uFillTx/>
                <a:latin typeface="Arial" pitchFamily="34" charset="0"/>
                <a:ea typeface="Arial" pitchFamily="34" charset="-122"/>
                <a:cs typeface="Arial" pitchFamily="34" charset="-120"/>
              </a:rPr>
              <a:t>high costs, small scale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Shape 5"/>
          <p:cNvSpPr/>
          <p:nvPr/>
        </p:nvSpPr>
        <p:spPr>
          <a:xfrm>
            <a:off x="6217920" y="1371600"/>
            <a:ext cx="5394960" cy="731520"/>
          </a:xfrm>
          <a:prstGeom prst="rect">
            <a:avLst/>
          </a:prstGeom>
          <a:solidFill>
            <a:srgbClr val="C0272D"/>
          </a:solidFill>
          <a:ln/>
        </p:spPr>
      </p:sp>
      <p:sp>
        <p:nvSpPr>
          <p:cNvPr id="8" name="Text 6"/>
          <p:cNvSpPr txBox="1"/>
          <p:nvPr/>
        </p:nvSpPr>
        <p:spPr>
          <a:xfrm>
            <a:off x="6492240" y="1371600"/>
            <a:ext cx="4846320" cy="7315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FFFFFF"/>
                </a:solidFill>
                <a:effectLst/>
                <a:uLnTx/>
                <a:uFillTx/>
                <a:latin typeface="Cambria" pitchFamily="34" charset="0"/>
                <a:ea typeface="Cambria" pitchFamily="34" charset="-122"/>
                <a:cs typeface="Cambria" pitchFamily="34" charset="-120"/>
              </a:rPr>
              <a:t>Integration </a:t>
            </a:r>
            <a:endParaRPr kumimoji="0" lang="en-US" sz="3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7"/>
          <p:cNvSpPr/>
          <p:nvPr/>
        </p:nvSpPr>
        <p:spPr>
          <a:xfrm>
            <a:off x="6217920" y="2103120"/>
            <a:ext cx="5394960" cy="3063240"/>
          </a:xfrm>
          <a:prstGeom prst="rect">
            <a:avLst/>
          </a:prstGeom>
          <a:solidFill>
            <a:srgbClr val="EEF1F8"/>
          </a:solidFill>
          <a:ln/>
        </p:spPr>
      </p:sp>
      <p:sp>
        <p:nvSpPr>
          <p:cNvPr id="10" name="Text 8"/>
          <p:cNvSpPr txBox="1"/>
          <p:nvPr/>
        </p:nvSpPr>
        <p:spPr>
          <a:xfrm>
            <a:off x="6492240" y="2240280"/>
            <a:ext cx="4937760" cy="2834640"/>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1E2761"/>
                </a:solidFill>
                <a:effectLst/>
                <a:uLnTx/>
                <a:uFillTx/>
                <a:latin typeface="Arial" pitchFamily="34" charset="0"/>
                <a:ea typeface="Arial" pitchFamily="34" charset="-122"/>
                <a:cs typeface="Arial" pitchFamily="34" charset="-120"/>
              </a:rPr>
              <a:t>Aim: </a:t>
            </a:r>
            <a:r>
              <a:rPr kumimoji="0" lang="en-US" sz="2400" b="0" i="0" u="none" strike="noStrike" kern="1200" cap="none" spc="0" normalizeH="0" baseline="0" noProof="0" dirty="0">
                <a:ln>
                  <a:noFill/>
                </a:ln>
                <a:solidFill>
                  <a:srgbClr val="1A1A2E"/>
                </a:solidFill>
                <a:effectLst/>
                <a:uLnTx/>
                <a:uFillTx/>
                <a:latin typeface="Arial" pitchFamily="34" charset="0"/>
                <a:ea typeface="Arial" pitchFamily="34" charset="-122"/>
                <a:cs typeface="Arial" pitchFamily="34" charset="-120"/>
              </a:rPr>
              <a:t>add production locations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1E2761"/>
                </a:solidFill>
                <a:effectLst/>
                <a:uLnTx/>
                <a:uFillTx/>
                <a:latin typeface="Arial" pitchFamily="34" charset="0"/>
                <a:ea typeface="Arial" pitchFamily="34" charset="-122"/>
                <a:cs typeface="Arial" pitchFamily="34" charset="-120"/>
              </a:rPr>
              <a:t>Tools: </a:t>
            </a:r>
            <a:r>
              <a:rPr kumimoji="0" lang="en-US" sz="2400" b="0" i="0" u="none" strike="noStrike" kern="1200" cap="none" spc="0" normalizeH="0" baseline="0" noProof="0" dirty="0">
                <a:ln>
                  <a:noFill/>
                </a:ln>
                <a:solidFill>
                  <a:srgbClr val="1A1A2E"/>
                </a:solidFill>
                <a:effectLst/>
                <a:uLnTx/>
                <a:uFillTx/>
                <a:latin typeface="Arial" pitchFamily="34" charset="0"/>
                <a:ea typeface="Arial" pitchFamily="34" charset="-122"/>
                <a:cs typeface="Arial" pitchFamily="34" charset="-120"/>
              </a:rPr>
              <a:t>output subsidies, open input imports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1E2761"/>
                </a:solidFill>
                <a:effectLst/>
                <a:uLnTx/>
                <a:uFillTx/>
                <a:latin typeface="Arial" pitchFamily="34" charset="0"/>
                <a:ea typeface="Arial" pitchFamily="34" charset="-122"/>
                <a:cs typeface="Arial" pitchFamily="34" charset="-120"/>
              </a:rPr>
              <a:t>Metric: </a:t>
            </a:r>
            <a:r>
              <a:rPr kumimoji="0" lang="en-US" sz="2400" b="0" i="0" u="none" strike="noStrike" kern="1200" cap="none" spc="0" normalizeH="0" baseline="0" noProof="0" dirty="0">
                <a:ln>
                  <a:noFill/>
                </a:ln>
                <a:solidFill>
                  <a:srgbClr val="1A1A2E"/>
                </a:solidFill>
                <a:effectLst/>
                <a:uLnTx/>
                <a:uFillTx/>
                <a:latin typeface="Arial" pitchFamily="34" charset="0"/>
                <a:ea typeface="Arial" pitchFamily="34" charset="-122"/>
                <a:cs typeface="Arial" pitchFamily="34" charset="-120"/>
              </a:rPr>
              <a:t>absolute DVA, export scale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lvl="0"/>
            <a:r>
              <a:rPr kumimoji="0" lang="en-US" sz="2400" b="1" i="0" u="none" strike="noStrike" kern="1200" cap="none" spc="0" normalizeH="0" baseline="0" noProof="0" dirty="0">
                <a:ln>
                  <a:noFill/>
                </a:ln>
                <a:solidFill>
                  <a:srgbClr val="1E2761"/>
                </a:solidFill>
                <a:effectLst/>
                <a:uLnTx/>
                <a:uFillTx/>
                <a:latin typeface="Arial" pitchFamily="34" charset="0"/>
                <a:ea typeface="Arial" pitchFamily="34" charset="-122"/>
                <a:cs typeface="Arial" pitchFamily="34" charset="-120"/>
              </a:rPr>
              <a:t>Risk: </a:t>
            </a:r>
            <a:r>
              <a:rPr lang="en-US" sz="2400" dirty="0" smtClean="0">
                <a:solidFill>
                  <a:srgbClr val="1A1A2E"/>
                </a:solidFill>
                <a:latin typeface="Arial" pitchFamily="34" charset="0"/>
                <a:ea typeface="Arial" pitchFamily="34" charset="-122"/>
                <a:cs typeface="Arial" pitchFamily="34" charset="-120"/>
              </a:rPr>
              <a:t>import </a:t>
            </a:r>
            <a:r>
              <a:rPr lang="en-US" sz="2400" dirty="0">
                <a:solidFill>
                  <a:srgbClr val="1A1A2E"/>
                </a:solidFill>
                <a:latin typeface="Arial" pitchFamily="34" charset="0"/>
                <a:ea typeface="Arial" pitchFamily="34" charset="-122"/>
                <a:cs typeface="Arial" pitchFamily="34" charset="-120"/>
              </a:rPr>
              <a:t>dependence, low-end lock-in</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 9"/>
          <p:cNvSpPr txBox="1"/>
          <p:nvPr/>
        </p:nvSpPr>
        <p:spPr>
          <a:xfrm>
            <a:off x="548640" y="5440680"/>
            <a:ext cx="11064240" cy="7315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1E2761"/>
                </a:solidFill>
                <a:effectLst/>
                <a:uLnTx/>
                <a:uFillTx/>
                <a:latin typeface="Cambria" pitchFamily="34" charset="0"/>
                <a:ea typeface="Cambria" pitchFamily="34" charset="-122"/>
                <a:cs typeface="Cambria" pitchFamily="34" charset="-120"/>
              </a:rPr>
              <a:t>India's mobile phone policy tried both, in sequence.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54169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66841"/>
          </a:xfrm>
        </p:spPr>
        <p:txBody>
          <a:bodyPr>
            <a:normAutofit/>
          </a:bodyPr>
          <a:lstStyle/>
          <a:p>
            <a:pPr algn="ctr" fontAlgn="base">
              <a:spcAft>
                <a:spcPct val="0"/>
              </a:spcAft>
              <a:defRPr/>
            </a:pPr>
            <a:r>
              <a:rPr lang="en-US" sz="3200" b="1" dirty="0">
                <a:solidFill>
                  <a:srgbClr val="C00000"/>
                </a:solidFill>
                <a:latin typeface="Cambria" pitchFamily="34" charset="0"/>
                <a:ea typeface="Cambria" pitchFamily="34" charset="-122"/>
                <a:cs typeface="Cambria" pitchFamily="34" charset="-120"/>
              </a:rPr>
              <a:t>India’s Mobile Phone Industry</a:t>
            </a:r>
            <a:endParaRPr lang="en-IN" sz="3200" b="1" dirty="0">
              <a:solidFill>
                <a:srgbClr val="C00000"/>
              </a:solidFill>
              <a:latin typeface="Cambria" pitchFamily="34" charset="0"/>
              <a:ea typeface="Cambria" pitchFamily="34" charset="-122"/>
              <a:cs typeface="Cambria" pitchFamily="34" charset="-120"/>
            </a:endParaRPr>
          </a:p>
        </p:txBody>
      </p:sp>
      <p:sp>
        <p:nvSpPr>
          <p:cNvPr id="3" name="Content Placeholder 2"/>
          <p:cNvSpPr>
            <a:spLocks noGrp="1"/>
          </p:cNvSpPr>
          <p:nvPr>
            <p:ph idx="1"/>
          </p:nvPr>
        </p:nvSpPr>
        <p:spPr>
          <a:xfrm>
            <a:off x="633047" y="1149531"/>
            <a:ext cx="11127544" cy="5223134"/>
          </a:xfrm>
        </p:spPr>
        <p:txBody>
          <a:bodyPr>
            <a:normAutofit/>
          </a:bodyPr>
          <a:lstStyle/>
          <a:p>
            <a:pPr fontAlgn="base">
              <a:lnSpc>
                <a:spcPct val="80000"/>
              </a:lnSpc>
              <a:spcAft>
                <a:spcPct val="0"/>
              </a:spcAft>
            </a:pPr>
            <a:r>
              <a:rPr lang="en-IN" b="1" dirty="0">
                <a:solidFill>
                  <a:srgbClr val="000066"/>
                </a:solidFill>
                <a:latin typeface="Rockwell" panose="02060603020205020403" pitchFamily="18" charset="0"/>
              </a:rPr>
              <a:t>Two phases of growth in India’s Mobile phone manufacturing industry</a:t>
            </a:r>
          </a:p>
          <a:p>
            <a:pPr fontAlgn="base">
              <a:lnSpc>
                <a:spcPct val="80000"/>
              </a:lnSpc>
              <a:spcAft>
                <a:spcPct val="0"/>
              </a:spcAft>
            </a:pPr>
            <a:r>
              <a:rPr lang="en-IN" b="1" dirty="0" smtClean="0">
                <a:solidFill>
                  <a:srgbClr val="000066"/>
                </a:solidFill>
                <a:latin typeface="Rockwell" panose="02060603020205020403" pitchFamily="18" charset="0"/>
              </a:rPr>
              <a:t>Phase </a:t>
            </a:r>
            <a:r>
              <a:rPr lang="en-IN" b="1" dirty="0">
                <a:solidFill>
                  <a:srgbClr val="000066"/>
                </a:solidFill>
                <a:latin typeface="Rockwell" panose="02060603020205020403" pitchFamily="18" charset="0"/>
              </a:rPr>
              <a:t>1 (</a:t>
            </a:r>
            <a:r>
              <a:rPr lang="en-IN" b="1" dirty="0" smtClean="0">
                <a:solidFill>
                  <a:srgbClr val="000066"/>
                </a:solidFill>
                <a:latin typeface="Rockwell" panose="02060603020205020403" pitchFamily="18" charset="0"/>
              </a:rPr>
              <a:t>2016-17 </a:t>
            </a:r>
            <a:r>
              <a:rPr lang="en-IN" b="1" dirty="0">
                <a:solidFill>
                  <a:srgbClr val="000066"/>
                </a:solidFill>
                <a:latin typeface="Rockwell" panose="02060603020205020403" pitchFamily="18" charset="0"/>
              </a:rPr>
              <a:t>to </a:t>
            </a:r>
            <a:r>
              <a:rPr lang="en-IN" b="1" dirty="0" smtClean="0">
                <a:solidFill>
                  <a:srgbClr val="000066"/>
                </a:solidFill>
                <a:latin typeface="Rockwell" panose="02060603020205020403" pitchFamily="18" charset="0"/>
              </a:rPr>
              <a:t>2018-19</a:t>
            </a:r>
            <a:r>
              <a:rPr lang="en-IN" b="1" dirty="0">
                <a:solidFill>
                  <a:srgbClr val="000066"/>
                </a:solidFill>
                <a:latin typeface="Rockwell" panose="02060603020205020403" pitchFamily="18" charset="0"/>
              </a:rPr>
              <a:t>):</a:t>
            </a:r>
          </a:p>
          <a:p>
            <a:pPr marL="742950" lvl="1" indent="-285750" fontAlgn="base">
              <a:spcBef>
                <a:spcPct val="20000"/>
              </a:spcBef>
              <a:spcAft>
                <a:spcPct val="0"/>
              </a:spcAft>
              <a:buFont typeface="Arial" charset="0"/>
              <a:buChar char="–"/>
              <a:defRPr/>
            </a:pPr>
            <a:r>
              <a:rPr lang="en-IN" dirty="0">
                <a:solidFill>
                  <a:prstClr val="black"/>
                </a:solidFill>
              </a:rPr>
              <a:t>Phased Manufacturing Programme (PMP) focused on import substitution</a:t>
            </a:r>
          </a:p>
          <a:p>
            <a:pPr marL="742950" lvl="1" indent="-285750" fontAlgn="base">
              <a:spcBef>
                <a:spcPct val="20000"/>
              </a:spcBef>
              <a:spcAft>
                <a:spcPct val="0"/>
              </a:spcAft>
              <a:buFont typeface="Arial" charset="0"/>
              <a:buChar char="–"/>
              <a:defRPr/>
            </a:pPr>
            <a:r>
              <a:rPr lang="en-IN" dirty="0">
                <a:solidFill>
                  <a:prstClr val="black"/>
                </a:solidFill>
              </a:rPr>
              <a:t>Led to growth in assembly and localization of components</a:t>
            </a:r>
          </a:p>
          <a:p>
            <a:pPr marL="742950" lvl="1" indent="-285750" fontAlgn="base">
              <a:spcBef>
                <a:spcPct val="20000"/>
              </a:spcBef>
              <a:spcAft>
                <a:spcPct val="0"/>
              </a:spcAft>
              <a:buFont typeface="Arial" charset="0"/>
              <a:buChar char="–"/>
              <a:defRPr/>
            </a:pPr>
            <a:r>
              <a:rPr lang="en-IN" dirty="0">
                <a:solidFill>
                  <a:prstClr val="black"/>
                </a:solidFill>
              </a:rPr>
              <a:t>Aimed at meeting domestic demand, with limited export impact</a:t>
            </a:r>
          </a:p>
          <a:p>
            <a:pPr fontAlgn="base">
              <a:lnSpc>
                <a:spcPct val="80000"/>
              </a:lnSpc>
              <a:spcAft>
                <a:spcPct val="0"/>
              </a:spcAft>
            </a:pPr>
            <a:r>
              <a:rPr lang="en-IN" b="1" dirty="0">
                <a:solidFill>
                  <a:srgbClr val="000066"/>
                </a:solidFill>
                <a:latin typeface="Rockwell" panose="02060603020205020403" pitchFamily="18" charset="0"/>
              </a:rPr>
              <a:t>Phase 2 (2019–20 onwards):</a:t>
            </a:r>
          </a:p>
          <a:p>
            <a:pPr marL="742950" lvl="1" indent="-285750" fontAlgn="base">
              <a:spcBef>
                <a:spcPct val="20000"/>
              </a:spcBef>
              <a:spcAft>
                <a:spcPct val="0"/>
              </a:spcAft>
              <a:buFont typeface="Arial" charset="0"/>
              <a:buChar char="–"/>
              <a:defRPr/>
            </a:pPr>
            <a:r>
              <a:rPr lang="en-IN" dirty="0">
                <a:solidFill>
                  <a:prstClr val="black"/>
                </a:solidFill>
              </a:rPr>
              <a:t>Shift to export-oriented strategy under National Policy on Electronics (NPE) 2019 and PLI scheme (2020)</a:t>
            </a:r>
          </a:p>
          <a:p>
            <a:pPr marL="742950" lvl="1" indent="-285750" fontAlgn="base">
              <a:spcBef>
                <a:spcPct val="20000"/>
              </a:spcBef>
              <a:spcAft>
                <a:spcPct val="0"/>
              </a:spcAft>
              <a:buFont typeface="Arial" charset="0"/>
              <a:buChar char="–"/>
              <a:defRPr/>
            </a:pPr>
            <a:r>
              <a:rPr lang="en-IN" dirty="0">
                <a:solidFill>
                  <a:prstClr val="black"/>
                </a:solidFill>
              </a:rPr>
              <a:t>Targeted deeper GVC integration and global competitiveness</a:t>
            </a:r>
          </a:p>
          <a:p>
            <a:pPr marL="742950" lvl="1" indent="-285750" fontAlgn="base">
              <a:spcBef>
                <a:spcPct val="20000"/>
              </a:spcBef>
              <a:spcAft>
                <a:spcPct val="0"/>
              </a:spcAft>
              <a:buFont typeface="Arial" charset="0"/>
              <a:buChar char="–"/>
              <a:defRPr/>
            </a:pPr>
            <a:r>
              <a:rPr lang="en-IN" dirty="0">
                <a:solidFill>
                  <a:prstClr val="black"/>
                </a:solidFill>
              </a:rPr>
              <a:t>Marked a strategic shift from import substitution to export-led growth</a:t>
            </a:r>
          </a:p>
          <a:p>
            <a:endParaRPr lang="en-IN" dirty="0"/>
          </a:p>
        </p:txBody>
      </p:sp>
    </p:spTree>
    <p:extLst>
      <p:ext uri="{BB962C8B-B14F-4D97-AF65-F5344CB8AC3E}">
        <p14:creationId xmlns:p14="http://schemas.microsoft.com/office/powerpoint/2010/main" val="34809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110837"/>
            <a:ext cx="11333871" cy="327046"/>
          </a:xfrm>
        </p:spPr>
        <p:txBody>
          <a:bodyPr>
            <a:noAutofit/>
          </a:bodyPr>
          <a:lstStyle/>
          <a:p>
            <a:pPr fontAlgn="base">
              <a:lnSpc>
                <a:spcPct val="90000"/>
              </a:lnSpc>
              <a:spcAft>
                <a:spcPct val="0"/>
              </a:spcAft>
              <a:defRPr/>
            </a:pPr>
            <a:r>
              <a:rPr lang="en-IN" sz="2800" b="1" dirty="0" smtClean="0">
                <a:solidFill>
                  <a:srgbClr val="1E2761"/>
                </a:solidFill>
                <a:latin typeface="Cambria" pitchFamily="34" charset="0"/>
                <a:ea typeface="Cambria" pitchFamily="34" charset="-122"/>
                <a:cs typeface="Cambria" pitchFamily="34" charset="-120"/>
              </a:rPr>
              <a:t>Old Vs New IP: India’s Mobile Phone Manufacturing</a:t>
            </a:r>
            <a:endParaRPr lang="en-IN" sz="2800" b="1" dirty="0">
              <a:solidFill>
                <a:srgbClr val="1E2761"/>
              </a:solidFill>
              <a:latin typeface="Cambria" pitchFamily="34" charset="0"/>
              <a:ea typeface="Cambria" pitchFamily="34" charset="-122"/>
              <a:cs typeface="Cambria" pitchFamily="34" charset="-12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24374088"/>
              </p:ext>
            </p:extLst>
          </p:nvPr>
        </p:nvGraphicFramePr>
        <p:xfrm>
          <a:off x="141668" y="447987"/>
          <a:ext cx="11900077" cy="6379050"/>
        </p:xfrm>
        <a:graphic>
          <a:graphicData uri="http://schemas.openxmlformats.org/drawingml/2006/table">
            <a:tbl>
              <a:tblPr firstRow="1" firstCol="1" bandRow="1"/>
              <a:tblGrid>
                <a:gridCol w="2115659">
                  <a:extLst>
                    <a:ext uri="{9D8B030D-6E8A-4147-A177-3AD203B41FA5}">
                      <a16:colId xmlns:a16="http://schemas.microsoft.com/office/drawing/2014/main" val="2582685256"/>
                    </a:ext>
                  </a:extLst>
                </a:gridCol>
                <a:gridCol w="4557479">
                  <a:extLst>
                    <a:ext uri="{9D8B030D-6E8A-4147-A177-3AD203B41FA5}">
                      <a16:colId xmlns:a16="http://schemas.microsoft.com/office/drawing/2014/main" val="2328691623"/>
                    </a:ext>
                  </a:extLst>
                </a:gridCol>
                <a:gridCol w="5226939">
                  <a:extLst>
                    <a:ext uri="{9D8B030D-6E8A-4147-A177-3AD203B41FA5}">
                      <a16:colId xmlns:a16="http://schemas.microsoft.com/office/drawing/2014/main" val="2177129274"/>
                    </a:ext>
                  </a:extLst>
                </a:gridCol>
              </a:tblGrid>
              <a:tr h="390307">
                <a:tc>
                  <a:txBody>
                    <a:bodyPr/>
                    <a:lstStyle/>
                    <a:p>
                      <a:pPr algn="just"/>
                      <a:r>
                        <a:rPr lang="en-IN" sz="2400" b="0" dirty="0">
                          <a:effectLst/>
                          <a:latin typeface="+mn-lt"/>
                          <a:ea typeface="Times New Roman" panose="02020603050405020304" pitchFamily="18" charset="0"/>
                          <a:cs typeface="Times New Roman" panose="02020603050405020304" pitchFamily="18" charset="0"/>
                        </a:rPr>
                        <a:t> </a:t>
                      </a:r>
                      <a:endParaRPr lang="en-IN" sz="2400" dirty="0">
                        <a:effectLst/>
                        <a:latin typeface="+mn-lt"/>
                        <a:ea typeface="Times New Roman" panose="02020603050405020304" pitchFamily="18" charset="0"/>
                        <a:cs typeface="Times New Roman" panose="02020603050405020304" pitchFamily="18" charset="0"/>
                      </a:endParaRPr>
                    </a:p>
                  </a:txBody>
                  <a:tcPr marL="48276" marR="482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20000"/>
                        <a:lumOff val="80000"/>
                      </a:schemeClr>
                    </a:solidFill>
                  </a:tcPr>
                </a:tc>
                <a:tc>
                  <a:txBody>
                    <a:bodyPr/>
                    <a:lstStyle/>
                    <a:p>
                      <a:r>
                        <a:rPr lang="en-IN" sz="2400" b="0" dirty="0" smtClean="0">
                          <a:effectLst/>
                          <a:latin typeface="+mn-lt"/>
                          <a:ea typeface="Times New Roman" panose="02020603050405020304" pitchFamily="18" charset="0"/>
                          <a:cs typeface="Times New Roman" panose="02020603050405020304" pitchFamily="18" charset="0"/>
                        </a:rPr>
                        <a:t>Old IP</a:t>
                      </a:r>
                      <a:r>
                        <a:rPr lang="en-IN" sz="2400" b="0" dirty="0">
                          <a:effectLst/>
                          <a:latin typeface="+mn-lt"/>
                          <a:ea typeface="Times New Roman" panose="02020603050405020304" pitchFamily="18" charset="0"/>
                          <a:cs typeface="Times New Roman" panose="02020603050405020304" pitchFamily="18" charset="0"/>
                        </a:rPr>
                        <a:t>: </a:t>
                      </a:r>
                      <a:r>
                        <a:rPr lang="en-IN" sz="2400" b="0" dirty="0" smtClean="0">
                          <a:effectLst/>
                          <a:latin typeface="+mn-lt"/>
                          <a:ea typeface="Times New Roman" panose="02020603050405020304" pitchFamily="18" charset="0"/>
                          <a:cs typeface="Times New Roman" panose="02020603050405020304" pitchFamily="18" charset="0"/>
                        </a:rPr>
                        <a:t>PMP in 2016</a:t>
                      </a:r>
                      <a:endParaRPr lang="en-IN" sz="2400" dirty="0">
                        <a:effectLst/>
                        <a:latin typeface="+mn-lt"/>
                        <a:ea typeface="Times New Roman" panose="02020603050405020304" pitchFamily="18" charset="0"/>
                        <a:cs typeface="Times New Roman" panose="02020603050405020304" pitchFamily="18" charset="0"/>
                      </a:endParaRPr>
                    </a:p>
                  </a:txBody>
                  <a:tcPr marL="48276" marR="482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20000"/>
                        <a:lumOff val="80000"/>
                      </a:schemeClr>
                    </a:solidFill>
                  </a:tcPr>
                </a:tc>
                <a:tc>
                  <a:txBody>
                    <a:bodyPr/>
                    <a:lstStyle/>
                    <a:p>
                      <a:pPr algn="just"/>
                      <a:r>
                        <a:rPr lang="en-IN" sz="2400" b="0" dirty="0" smtClean="0">
                          <a:effectLst/>
                          <a:latin typeface="+mn-lt"/>
                          <a:ea typeface="Times New Roman" panose="02020603050405020304" pitchFamily="18" charset="0"/>
                          <a:cs typeface="Times New Roman" panose="02020603050405020304" pitchFamily="18" charset="0"/>
                        </a:rPr>
                        <a:t>New IP: </a:t>
                      </a:r>
                      <a:r>
                        <a:rPr lang="en-IN" sz="2400" b="0" dirty="0">
                          <a:effectLst/>
                          <a:latin typeface="+mn-lt"/>
                          <a:ea typeface="Times New Roman" panose="02020603050405020304" pitchFamily="18" charset="0"/>
                          <a:cs typeface="Times New Roman" panose="02020603050405020304" pitchFamily="18" charset="0"/>
                        </a:rPr>
                        <a:t>NPE and </a:t>
                      </a:r>
                      <a:r>
                        <a:rPr lang="en-IN" sz="2400" b="0" dirty="0" smtClean="0">
                          <a:effectLst/>
                          <a:latin typeface="+mn-lt"/>
                          <a:ea typeface="Times New Roman" panose="02020603050405020304" pitchFamily="18" charset="0"/>
                          <a:cs typeface="Times New Roman" panose="02020603050405020304" pitchFamily="18" charset="0"/>
                        </a:rPr>
                        <a:t>PLI in</a:t>
                      </a:r>
                      <a:r>
                        <a:rPr lang="en-IN" sz="2400" b="0" baseline="0" dirty="0" smtClean="0">
                          <a:effectLst/>
                          <a:latin typeface="+mn-lt"/>
                          <a:ea typeface="Times New Roman" panose="02020603050405020304" pitchFamily="18" charset="0"/>
                          <a:cs typeface="Times New Roman" panose="02020603050405020304" pitchFamily="18" charset="0"/>
                        </a:rPr>
                        <a:t> 2019</a:t>
                      </a:r>
                      <a:endParaRPr lang="en-IN" sz="2400" dirty="0">
                        <a:effectLst/>
                        <a:latin typeface="+mn-lt"/>
                        <a:ea typeface="Times New Roman" panose="02020603050405020304" pitchFamily="18" charset="0"/>
                        <a:cs typeface="Times New Roman" panose="02020603050405020304" pitchFamily="18" charset="0"/>
                      </a:endParaRPr>
                    </a:p>
                  </a:txBody>
                  <a:tcPr marL="48276" marR="482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178157256"/>
                  </a:ext>
                </a:extLst>
              </a:tr>
              <a:tr h="975767">
                <a:tc>
                  <a:txBody>
                    <a:bodyPr/>
                    <a:lstStyle/>
                    <a:p>
                      <a:pPr algn="just"/>
                      <a:r>
                        <a:rPr lang="en-IN" sz="2200" b="0" dirty="0">
                          <a:solidFill>
                            <a:schemeClr val="bg1"/>
                          </a:solidFill>
                          <a:effectLst/>
                          <a:latin typeface="+mn-lt"/>
                          <a:ea typeface="Times New Roman" panose="02020603050405020304" pitchFamily="18" charset="0"/>
                          <a:cs typeface="Times New Roman" panose="02020603050405020304" pitchFamily="18" charset="0"/>
                        </a:rPr>
                        <a:t>Objective</a:t>
                      </a:r>
                      <a:endParaRPr lang="en-IN" sz="2200" dirty="0">
                        <a:solidFill>
                          <a:schemeClr val="bg1"/>
                        </a:solidFill>
                        <a:effectLst/>
                        <a:latin typeface="+mn-lt"/>
                        <a:ea typeface="Times New Roman" panose="02020603050405020304" pitchFamily="18" charset="0"/>
                        <a:cs typeface="Times New Roman" panose="02020603050405020304" pitchFamily="18" charset="0"/>
                      </a:endParaRPr>
                    </a:p>
                  </a:txBody>
                  <a:tcPr marL="48276" marR="482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30A0"/>
                    </a:solidFill>
                  </a:tcPr>
                </a:tc>
                <a:tc>
                  <a:txBody>
                    <a:bodyPr/>
                    <a:lstStyle/>
                    <a:p>
                      <a:pPr marL="342900" indent="-342900" algn="just">
                        <a:buFont typeface="Wingdings" panose="05000000000000000000" pitchFamily="2" charset="2"/>
                        <a:buChar char="ü"/>
                      </a:pPr>
                      <a:r>
                        <a:rPr lang="en-IN" sz="2200" b="0" dirty="0">
                          <a:solidFill>
                            <a:schemeClr val="bg1"/>
                          </a:solidFill>
                          <a:effectLst/>
                          <a:latin typeface="+mn-lt"/>
                          <a:ea typeface="Times New Roman" panose="02020603050405020304" pitchFamily="18" charset="0"/>
                          <a:cs typeface="Times New Roman" panose="02020603050405020304" pitchFamily="18" charset="0"/>
                        </a:rPr>
                        <a:t>To boost domestic production through import substitution.</a:t>
                      </a:r>
                      <a:endParaRPr lang="en-IN" sz="2200" dirty="0">
                        <a:solidFill>
                          <a:schemeClr val="bg1"/>
                        </a:solidFill>
                        <a:effectLst/>
                        <a:latin typeface="+mn-lt"/>
                        <a:ea typeface="Times New Roman" panose="02020603050405020304" pitchFamily="18" charset="0"/>
                        <a:cs typeface="Times New Roman" panose="02020603050405020304" pitchFamily="18" charset="0"/>
                      </a:endParaRPr>
                    </a:p>
                  </a:txBody>
                  <a:tcPr marL="48276" marR="482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marL="342900" indent="-342900" algn="just">
                        <a:buFont typeface="Wingdings" panose="05000000000000000000" pitchFamily="2" charset="2"/>
                        <a:buChar char="ü"/>
                      </a:pPr>
                      <a:r>
                        <a:rPr lang="en-IN" sz="2200" dirty="0">
                          <a:solidFill>
                            <a:schemeClr val="bg1"/>
                          </a:solidFill>
                          <a:effectLst/>
                          <a:latin typeface="+mn-lt"/>
                          <a:ea typeface="Times New Roman" panose="02020603050405020304" pitchFamily="18" charset="0"/>
                          <a:cs typeface="Times New Roman" panose="02020603050405020304" pitchFamily="18" charset="0"/>
                        </a:rPr>
                        <a:t>To position India as a global manufacturing hub, emphasizing integration with GVCs and exports.</a:t>
                      </a:r>
                    </a:p>
                  </a:txBody>
                  <a:tcPr marL="48276" marR="482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0000"/>
                    </a:solidFill>
                  </a:tcPr>
                </a:tc>
                <a:extLst>
                  <a:ext uri="{0D108BD9-81ED-4DB2-BD59-A6C34878D82A}">
                    <a16:rowId xmlns:a16="http://schemas.microsoft.com/office/drawing/2014/main" val="130223047"/>
                  </a:ext>
                </a:extLst>
              </a:tr>
              <a:tr h="1028621">
                <a:tc>
                  <a:txBody>
                    <a:bodyPr/>
                    <a:lstStyle/>
                    <a:p>
                      <a:pPr algn="just"/>
                      <a:r>
                        <a:rPr lang="en-IN" sz="2200" b="0" dirty="0">
                          <a:solidFill>
                            <a:schemeClr val="tx1"/>
                          </a:solidFill>
                          <a:effectLst/>
                          <a:latin typeface="+mn-lt"/>
                          <a:ea typeface="Times New Roman" panose="02020603050405020304" pitchFamily="18" charset="0"/>
                          <a:cs typeface="Times New Roman" panose="02020603050405020304" pitchFamily="18" charset="0"/>
                        </a:rPr>
                        <a:t>Policy instrument</a:t>
                      </a:r>
                      <a:endParaRPr lang="en-IN" sz="2200" dirty="0">
                        <a:solidFill>
                          <a:schemeClr val="tx1"/>
                        </a:solidFill>
                        <a:effectLst/>
                        <a:latin typeface="+mn-lt"/>
                        <a:ea typeface="Times New Roman" panose="02020603050405020304" pitchFamily="18" charset="0"/>
                        <a:cs typeface="Times New Roman" panose="02020603050405020304" pitchFamily="18" charset="0"/>
                      </a:endParaRPr>
                    </a:p>
                  </a:txBody>
                  <a:tcPr marL="48276" marR="482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marL="342900" indent="-342900">
                        <a:lnSpc>
                          <a:spcPct val="107000"/>
                        </a:lnSpc>
                        <a:spcAft>
                          <a:spcPts val="800"/>
                        </a:spcAft>
                        <a:buFont typeface="Wingdings" panose="05000000000000000000" pitchFamily="2" charset="2"/>
                        <a:buChar char="ü"/>
                      </a:pPr>
                      <a:r>
                        <a:rPr lang="en-IN" sz="2200" dirty="0">
                          <a:solidFill>
                            <a:schemeClr val="tx1"/>
                          </a:solidFill>
                          <a:effectLst/>
                          <a:latin typeface="+mn-lt"/>
                          <a:ea typeface="Times New Roman" panose="02020603050405020304" pitchFamily="18" charset="0"/>
                          <a:cs typeface="Times New Roman" panose="02020603050405020304" pitchFamily="18" charset="0"/>
                        </a:rPr>
                        <a:t>High import tariffs for final mobile phones and components, alongside local content requirements</a:t>
                      </a:r>
                      <a:r>
                        <a:rPr lang="en-IN" sz="2200" dirty="0">
                          <a:solidFill>
                            <a:schemeClr val="bg1"/>
                          </a:solidFill>
                          <a:effectLst/>
                          <a:latin typeface="+mn-lt"/>
                          <a:ea typeface="Times New Roman" panose="02020603050405020304" pitchFamily="18" charset="0"/>
                          <a:cs typeface="Times New Roman" panose="02020603050405020304" pitchFamily="18" charset="0"/>
                        </a:rPr>
                        <a:t>.</a:t>
                      </a:r>
                      <a:endParaRPr lang="en-IN" sz="2200" dirty="0">
                        <a:solidFill>
                          <a:schemeClr val="bg1"/>
                        </a:solidFill>
                        <a:effectLst/>
                        <a:latin typeface="+mn-lt"/>
                        <a:ea typeface="Calibri" panose="020F0502020204030204" pitchFamily="34" charset="0"/>
                        <a:cs typeface="Times New Roman" panose="02020603050405020304" pitchFamily="18" charset="0"/>
                      </a:endParaRPr>
                    </a:p>
                  </a:txBody>
                  <a:tcPr marL="48276" marR="482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342900" indent="-342900" algn="just">
                        <a:buFont typeface="Wingdings" panose="05000000000000000000" pitchFamily="2" charset="2"/>
                        <a:buChar char="ü"/>
                      </a:pPr>
                      <a:r>
                        <a:rPr lang="en-IN" sz="2200" dirty="0">
                          <a:solidFill>
                            <a:schemeClr val="tx1"/>
                          </a:solidFill>
                          <a:effectLst/>
                          <a:latin typeface="+mn-lt"/>
                          <a:ea typeface="Times New Roman" panose="02020603050405020304" pitchFamily="18" charset="0"/>
                          <a:cs typeface="Times New Roman" panose="02020603050405020304" pitchFamily="18" charset="0"/>
                        </a:rPr>
                        <a:t>Targeted subsidies under the PLI</a:t>
                      </a:r>
                    </a:p>
                  </a:txBody>
                  <a:tcPr marL="48276" marR="482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52213533"/>
                  </a:ext>
                </a:extLst>
              </a:tr>
              <a:tr h="650512">
                <a:tc>
                  <a:txBody>
                    <a:bodyPr/>
                    <a:lstStyle/>
                    <a:p>
                      <a:pPr algn="just"/>
                      <a:r>
                        <a:rPr lang="en-IN" sz="2200" b="0" dirty="0">
                          <a:solidFill>
                            <a:schemeClr val="bg1"/>
                          </a:solidFill>
                          <a:effectLst/>
                          <a:latin typeface="+mn-lt"/>
                          <a:ea typeface="Times New Roman" panose="02020603050405020304" pitchFamily="18" charset="0"/>
                          <a:cs typeface="Times New Roman" panose="02020603050405020304" pitchFamily="18" charset="0"/>
                        </a:rPr>
                        <a:t>Key Players</a:t>
                      </a:r>
                      <a:endParaRPr lang="en-IN" sz="2200" dirty="0">
                        <a:solidFill>
                          <a:schemeClr val="bg1"/>
                        </a:solidFill>
                        <a:effectLst/>
                        <a:latin typeface="+mn-lt"/>
                        <a:ea typeface="Times New Roman" panose="02020603050405020304" pitchFamily="18" charset="0"/>
                        <a:cs typeface="Times New Roman" panose="02020603050405020304" pitchFamily="18" charset="0"/>
                      </a:endParaRPr>
                    </a:p>
                  </a:txBody>
                  <a:tcPr marL="48276" marR="482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342900" indent="-342900" algn="just">
                        <a:buFont typeface="Wingdings" panose="05000000000000000000" pitchFamily="2" charset="2"/>
                        <a:buChar char="ü"/>
                      </a:pPr>
                      <a:r>
                        <a:rPr lang="en-IN" sz="2200" b="0" dirty="0">
                          <a:solidFill>
                            <a:schemeClr val="bg1"/>
                          </a:solidFill>
                          <a:effectLst/>
                          <a:latin typeface="+mn-lt"/>
                          <a:ea typeface="Times New Roman" panose="02020603050405020304" pitchFamily="18" charset="0"/>
                          <a:cs typeface="Times New Roman" panose="02020603050405020304" pitchFamily="18" charset="0"/>
                        </a:rPr>
                        <a:t>Smaller Indian and Chinese companies.</a:t>
                      </a:r>
                      <a:endParaRPr lang="en-IN" sz="2200" dirty="0">
                        <a:solidFill>
                          <a:schemeClr val="bg1"/>
                        </a:solidFill>
                        <a:effectLst/>
                        <a:latin typeface="+mn-lt"/>
                        <a:ea typeface="Times New Roman" panose="02020603050405020304" pitchFamily="18" charset="0"/>
                        <a:cs typeface="Times New Roman" panose="02020603050405020304" pitchFamily="18" charset="0"/>
                      </a:endParaRPr>
                    </a:p>
                  </a:txBody>
                  <a:tcPr marL="48276" marR="482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75000"/>
                      </a:schemeClr>
                    </a:solidFill>
                  </a:tcPr>
                </a:tc>
                <a:tc>
                  <a:txBody>
                    <a:bodyPr/>
                    <a:lstStyle/>
                    <a:p>
                      <a:pPr marL="342900" indent="-342900" algn="just">
                        <a:buFont typeface="Wingdings" panose="05000000000000000000" pitchFamily="2" charset="2"/>
                        <a:buChar char="ü"/>
                      </a:pPr>
                      <a:r>
                        <a:rPr lang="en-IN" sz="2200" dirty="0">
                          <a:solidFill>
                            <a:schemeClr val="bg1"/>
                          </a:solidFill>
                          <a:effectLst/>
                          <a:latin typeface="+mn-lt"/>
                          <a:ea typeface="Times New Roman" panose="02020603050405020304" pitchFamily="18" charset="0"/>
                          <a:cs typeface="Times New Roman" panose="02020603050405020304" pitchFamily="18" charset="0"/>
                        </a:rPr>
                        <a:t>Lead firms like Apple and Samsung</a:t>
                      </a:r>
                    </a:p>
                  </a:txBody>
                  <a:tcPr marL="48276" marR="482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56186731"/>
                  </a:ext>
                </a:extLst>
              </a:tr>
              <a:tr h="3236018">
                <a:tc>
                  <a:txBody>
                    <a:bodyPr/>
                    <a:lstStyle/>
                    <a:p>
                      <a:pPr algn="just"/>
                      <a:r>
                        <a:rPr lang="en-IN" sz="2200" b="0" dirty="0">
                          <a:solidFill>
                            <a:schemeClr val="tx1"/>
                          </a:solidFill>
                          <a:effectLst/>
                          <a:latin typeface="+mn-lt"/>
                          <a:ea typeface="Times New Roman" panose="02020603050405020304" pitchFamily="18" charset="0"/>
                          <a:cs typeface="Times New Roman" panose="02020603050405020304" pitchFamily="18" charset="0"/>
                        </a:rPr>
                        <a:t>Outcomes</a:t>
                      </a:r>
                      <a:endParaRPr lang="en-IN" sz="2200" dirty="0">
                        <a:solidFill>
                          <a:schemeClr val="tx1"/>
                        </a:solidFill>
                        <a:effectLst/>
                        <a:latin typeface="+mn-lt"/>
                        <a:ea typeface="Times New Roman" panose="02020603050405020304" pitchFamily="18" charset="0"/>
                        <a:cs typeface="Times New Roman" panose="02020603050405020304" pitchFamily="18" charset="0"/>
                      </a:endParaRPr>
                    </a:p>
                  </a:txBody>
                  <a:tcPr marL="48276" marR="482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90000"/>
                      </a:schemeClr>
                    </a:solidFill>
                  </a:tcPr>
                </a:tc>
                <a:tc>
                  <a:txBody>
                    <a:bodyPr/>
                    <a:lstStyle/>
                    <a:p>
                      <a:pPr marL="342900" indent="-342900">
                        <a:lnSpc>
                          <a:spcPct val="107000"/>
                        </a:lnSpc>
                        <a:spcAft>
                          <a:spcPts val="800"/>
                        </a:spcAft>
                        <a:buFont typeface="Wingdings" panose="05000000000000000000" pitchFamily="2" charset="2"/>
                        <a:buChar char="ü"/>
                      </a:pPr>
                      <a:r>
                        <a:rPr lang="en-IN" sz="2200" dirty="0">
                          <a:solidFill>
                            <a:schemeClr val="tx1"/>
                          </a:solidFill>
                          <a:effectLst/>
                          <a:latin typeface="+mn-lt"/>
                          <a:ea typeface="Times New Roman" panose="02020603050405020304" pitchFamily="18" charset="0"/>
                          <a:cs typeface="Times New Roman" panose="02020603050405020304" pitchFamily="18" charset="0"/>
                        </a:rPr>
                        <a:t>Domestic production increased to around $20 billion in 2017.</a:t>
                      </a:r>
                      <a:endParaRPr lang="en-IN" sz="2200" dirty="0">
                        <a:solidFill>
                          <a:schemeClr val="tx1"/>
                        </a:solidFill>
                        <a:effectLst/>
                        <a:latin typeface="+mn-lt"/>
                        <a:ea typeface="Calibri" panose="020F0502020204030204" pitchFamily="34" charset="0"/>
                        <a:cs typeface="Times New Roman" panose="02020603050405020304" pitchFamily="18" charset="0"/>
                      </a:endParaRPr>
                    </a:p>
                    <a:p>
                      <a:pPr marL="342900" indent="-342900">
                        <a:lnSpc>
                          <a:spcPct val="107000"/>
                        </a:lnSpc>
                        <a:spcAft>
                          <a:spcPts val="800"/>
                        </a:spcAft>
                        <a:buFont typeface="Wingdings" panose="05000000000000000000" pitchFamily="2" charset="2"/>
                        <a:buChar char="ü"/>
                      </a:pPr>
                      <a:r>
                        <a:rPr lang="en-IN" sz="2200" dirty="0">
                          <a:solidFill>
                            <a:schemeClr val="tx1"/>
                          </a:solidFill>
                          <a:effectLst/>
                          <a:latin typeface="+mn-lt"/>
                          <a:ea typeface="Times New Roman" panose="02020603050405020304" pitchFamily="18" charset="0"/>
                          <a:cs typeface="Times New Roman" panose="02020603050405020304" pitchFamily="18" charset="0"/>
                        </a:rPr>
                        <a:t>Exports remained negligible, at just $0.1 billion.</a:t>
                      </a:r>
                      <a:endParaRPr lang="en-IN" sz="2200" dirty="0">
                        <a:solidFill>
                          <a:schemeClr val="tx1"/>
                        </a:solidFill>
                        <a:effectLst/>
                        <a:latin typeface="+mn-lt"/>
                        <a:ea typeface="Calibri" panose="020F0502020204030204" pitchFamily="34" charset="0"/>
                        <a:cs typeface="Times New Roman" panose="02020603050405020304" pitchFamily="18" charset="0"/>
                      </a:endParaRPr>
                    </a:p>
                  </a:txBody>
                  <a:tcPr marL="48276" marR="482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marL="342900" indent="-342900">
                        <a:lnSpc>
                          <a:spcPct val="107000"/>
                        </a:lnSpc>
                        <a:spcAft>
                          <a:spcPts val="0"/>
                        </a:spcAft>
                        <a:buFont typeface="Wingdings" panose="05000000000000000000" pitchFamily="2" charset="2"/>
                        <a:buChar char="ü"/>
                      </a:pPr>
                      <a:r>
                        <a:rPr lang="en-IN" sz="2200" dirty="0" smtClean="0">
                          <a:solidFill>
                            <a:schemeClr val="tx1"/>
                          </a:solidFill>
                          <a:effectLst/>
                          <a:latin typeface="+mn-lt"/>
                          <a:ea typeface="Times New Roman" panose="02020603050405020304" pitchFamily="18" charset="0"/>
                          <a:cs typeface="Times New Roman" panose="02020603050405020304" pitchFamily="18" charset="0"/>
                        </a:rPr>
                        <a:t>Second-largest </a:t>
                      </a:r>
                      <a:r>
                        <a:rPr lang="en-IN" sz="2200" dirty="0">
                          <a:solidFill>
                            <a:schemeClr val="tx1"/>
                          </a:solidFill>
                          <a:effectLst/>
                          <a:latin typeface="+mn-lt"/>
                          <a:ea typeface="Times New Roman" panose="02020603050405020304" pitchFamily="18" charset="0"/>
                          <a:cs typeface="Times New Roman" panose="02020603050405020304" pitchFamily="18" charset="0"/>
                        </a:rPr>
                        <a:t>mobile phone producer globally.</a:t>
                      </a:r>
                      <a:endParaRPr lang="en-IN" sz="2200" dirty="0">
                        <a:solidFill>
                          <a:schemeClr val="tx1"/>
                        </a:solidFill>
                        <a:effectLst/>
                        <a:latin typeface="+mn-lt"/>
                        <a:ea typeface="Calibri" panose="020F0502020204030204" pitchFamily="34" charset="0"/>
                        <a:cs typeface="Times New Roman" panose="02020603050405020304" pitchFamily="18" charset="0"/>
                      </a:endParaRPr>
                    </a:p>
                    <a:p>
                      <a:pPr marL="342900" indent="-342900">
                        <a:lnSpc>
                          <a:spcPct val="107000"/>
                        </a:lnSpc>
                        <a:spcAft>
                          <a:spcPts val="0"/>
                        </a:spcAft>
                        <a:buFont typeface="Wingdings" panose="05000000000000000000" pitchFamily="2" charset="2"/>
                        <a:buChar char="ü"/>
                      </a:pPr>
                      <a:r>
                        <a:rPr lang="en-IN" sz="2200" dirty="0" smtClean="0">
                          <a:solidFill>
                            <a:schemeClr val="tx1"/>
                          </a:solidFill>
                          <a:effectLst/>
                          <a:latin typeface="+mn-lt"/>
                          <a:ea typeface="Times New Roman" panose="02020603050405020304" pitchFamily="18" charset="0"/>
                          <a:cs typeface="Times New Roman" panose="02020603050405020304" pitchFamily="18" charset="0"/>
                        </a:rPr>
                        <a:t>Production surged </a:t>
                      </a:r>
                      <a:r>
                        <a:rPr lang="en-IN" sz="2200" dirty="0">
                          <a:solidFill>
                            <a:schemeClr val="tx1"/>
                          </a:solidFill>
                          <a:effectLst/>
                          <a:latin typeface="+mn-lt"/>
                          <a:ea typeface="Times New Roman" panose="02020603050405020304" pitchFamily="18" charset="0"/>
                          <a:cs typeface="Times New Roman" panose="02020603050405020304" pitchFamily="18" charset="0"/>
                        </a:rPr>
                        <a:t>from </a:t>
                      </a:r>
                      <a:r>
                        <a:rPr lang="en-IN" sz="2200" dirty="0" smtClean="0">
                          <a:solidFill>
                            <a:schemeClr val="tx1"/>
                          </a:solidFill>
                          <a:effectLst/>
                          <a:latin typeface="+mn-lt"/>
                          <a:ea typeface="Times New Roman" panose="02020603050405020304" pitchFamily="18" charset="0"/>
                          <a:cs typeface="Times New Roman" panose="02020603050405020304" pitchFamily="18" charset="0"/>
                        </a:rPr>
                        <a:t>$0.26 billion in 2014 </a:t>
                      </a:r>
                      <a:r>
                        <a:rPr lang="en-IN" sz="2200" dirty="0">
                          <a:solidFill>
                            <a:schemeClr val="tx1"/>
                          </a:solidFill>
                          <a:effectLst/>
                          <a:latin typeface="+mn-lt"/>
                          <a:ea typeface="Times New Roman" panose="02020603050405020304" pitchFamily="18" charset="0"/>
                          <a:cs typeface="Times New Roman" panose="02020603050405020304" pitchFamily="18" charset="0"/>
                        </a:rPr>
                        <a:t>to </a:t>
                      </a:r>
                      <a:r>
                        <a:rPr lang="en-IN" sz="2200" dirty="0" smtClean="0">
                          <a:solidFill>
                            <a:schemeClr val="tx1"/>
                          </a:solidFill>
                          <a:effectLst/>
                          <a:latin typeface="+mn-lt"/>
                          <a:ea typeface="Times New Roman" panose="02020603050405020304" pitchFamily="18" charset="0"/>
                          <a:cs typeface="Times New Roman" panose="02020603050405020304" pitchFamily="18" charset="0"/>
                        </a:rPr>
                        <a:t>$60 billion in 2024.</a:t>
                      </a:r>
                      <a:endParaRPr lang="en-IN" sz="2200" dirty="0">
                        <a:solidFill>
                          <a:schemeClr val="tx1"/>
                        </a:solidFill>
                        <a:effectLst/>
                        <a:latin typeface="+mn-lt"/>
                        <a:ea typeface="Calibri" panose="020F0502020204030204" pitchFamily="34" charset="0"/>
                        <a:cs typeface="Times New Roman" panose="02020603050405020304" pitchFamily="18" charset="0"/>
                      </a:endParaRPr>
                    </a:p>
                    <a:p>
                      <a:pPr marL="342900" indent="-342900">
                        <a:lnSpc>
                          <a:spcPct val="107000"/>
                        </a:lnSpc>
                        <a:spcAft>
                          <a:spcPts val="0"/>
                        </a:spcAft>
                        <a:buFont typeface="Wingdings" panose="05000000000000000000" pitchFamily="2" charset="2"/>
                        <a:buChar char="ü"/>
                      </a:pPr>
                      <a:r>
                        <a:rPr lang="en-IN" sz="2200" dirty="0" smtClean="0">
                          <a:solidFill>
                            <a:schemeClr val="tx1"/>
                          </a:solidFill>
                          <a:effectLst/>
                          <a:latin typeface="+mn-lt"/>
                          <a:ea typeface="Times New Roman" panose="02020603050405020304" pitchFamily="18" charset="0"/>
                          <a:cs typeface="Times New Roman" panose="02020603050405020304" pitchFamily="18" charset="0"/>
                        </a:rPr>
                        <a:t>Exports increased from </a:t>
                      </a:r>
                      <a:r>
                        <a:rPr lang="en-IN" sz="2200" dirty="0">
                          <a:solidFill>
                            <a:schemeClr val="tx1"/>
                          </a:solidFill>
                          <a:effectLst/>
                          <a:latin typeface="+mn-lt"/>
                          <a:ea typeface="Times New Roman" panose="02020603050405020304" pitchFamily="18" charset="0"/>
                          <a:cs typeface="Times New Roman" panose="02020603050405020304" pitchFamily="18" charset="0"/>
                        </a:rPr>
                        <a:t>$334 million in </a:t>
                      </a:r>
                      <a:r>
                        <a:rPr lang="en-IN" sz="2200" dirty="0" smtClean="0">
                          <a:solidFill>
                            <a:schemeClr val="tx1"/>
                          </a:solidFill>
                          <a:effectLst/>
                          <a:latin typeface="+mn-lt"/>
                          <a:ea typeface="Times New Roman" panose="02020603050405020304" pitchFamily="18" charset="0"/>
                          <a:cs typeface="Times New Roman" panose="02020603050405020304" pitchFamily="18" charset="0"/>
                        </a:rPr>
                        <a:t>2017 </a:t>
                      </a:r>
                      <a:r>
                        <a:rPr lang="en-IN" sz="2200" dirty="0">
                          <a:solidFill>
                            <a:schemeClr val="tx1"/>
                          </a:solidFill>
                          <a:effectLst/>
                          <a:latin typeface="+mn-lt"/>
                          <a:ea typeface="Times New Roman" panose="02020603050405020304" pitchFamily="18" charset="0"/>
                          <a:cs typeface="Times New Roman" panose="02020603050405020304" pitchFamily="18" charset="0"/>
                        </a:rPr>
                        <a:t>to </a:t>
                      </a:r>
                      <a:r>
                        <a:rPr lang="en-IN" sz="2200" dirty="0" smtClean="0">
                          <a:solidFill>
                            <a:schemeClr val="tx1"/>
                          </a:solidFill>
                          <a:effectLst/>
                          <a:latin typeface="+mn-lt"/>
                          <a:ea typeface="Times New Roman" panose="02020603050405020304" pitchFamily="18" charset="0"/>
                          <a:cs typeface="Times New Roman" panose="02020603050405020304" pitchFamily="18" charset="0"/>
                        </a:rPr>
                        <a:t>$24.1 </a:t>
                      </a:r>
                      <a:r>
                        <a:rPr lang="en-IN" sz="2200" dirty="0">
                          <a:solidFill>
                            <a:schemeClr val="tx1"/>
                          </a:solidFill>
                          <a:effectLst/>
                          <a:latin typeface="+mn-lt"/>
                          <a:ea typeface="Times New Roman" panose="02020603050405020304" pitchFamily="18" charset="0"/>
                          <a:cs typeface="Times New Roman" panose="02020603050405020304" pitchFamily="18" charset="0"/>
                        </a:rPr>
                        <a:t>billion by </a:t>
                      </a:r>
                      <a:r>
                        <a:rPr lang="en-IN" sz="2200" dirty="0" smtClean="0">
                          <a:solidFill>
                            <a:schemeClr val="tx1"/>
                          </a:solidFill>
                          <a:effectLst/>
                          <a:latin typeface="+mn-lt"/>
                          <a:ea typeface="Times New Roman" panose="02020603050405020304" pitchFamily="18" charset="0"/>
                          <a:cs typeface="Times New Roman" panose="02020603050405020304" pitchFamily="18" charset="0"/>
                        </a:rPr>
                        <a:t>2024.</a:t>
                      </a:r>
                      <a:endParaRPr lang="en-IN" sz="2200" dirty="0">
                        <a:solidFill>
                          <a:schemeClr val="tx1"/>
                        </a:solidFill>
                        <a:effectLst/>
                        <a:latin typeface="+mn-lt"/>
                        <a:ea typeface="Calibri" panose="020F0502020204030204" pitchFamily="34" charset="0"/>
                        <a:cs typeface="Times New Roman" panose="02020603050405020304" pitchFamily="18" charset="0"/>
                      </a:endParaRPr>
                    </a:p>
                    <a:p>
                      <a:pPr marL="342900" indent="-342900">
                        <a:lnSpc>
                          <a:spcPct val="107000"/>
                        </a:lnSpc>
                        <a:spcAft>
                          <a:spcPts val="0"/>
                        </a:spcAft>
                        <a:buFont typeface="Wingdings" panose="05000000000000000000" pitchFamily="2" charset="2"/>
                        <a:buChar char="ü"/>
                      </a:pPr>
                      <a:r>
                        <a:rPr lang="en-IN" sz="2200" dirty="0" smtClean="0">
                          <a:solidFill>
                            <a:schemeClr val="tx1"/>
                          </a:solidFill>
                          <a:effectLst/>
                          <a:latin typeface="+mn-lt"/>
                          <a:ea typeface="Times New Roman" panose="02020603050405020304" pitchFamily="18" charset="0"/>
                          <a:cs typeface="Times New Roman" panose="02020603050405020304" pitchFamily="18" charset="0"/>
                        </a:rPr>
                        <a:t>Sharp </a:t>
                      </a:r>
                      <a:r>
                        <a:rPr lang="en-IN" sz="2200" dirty="0">
                          <a:solidFill>
                            <a:schemeClr val="tx1"/>
                          </a:solidFill>
                          <a:effectLst/>
                          <a:latin typeface="+mn-lt"/>
                          <a:ea typeface="Times New Roman" panose="02020603050405020304" pitchFamily="18" charset="0"/>
                          <a:cs typeface="Times New Roman" panose="02020603050405020304" pitchFamily="18" charset="0"/>
                        </a:rPr>
                        <a:t>decline in imports.</a:t>
                      </a:r>
                      <a:endParaRPr lang="en-IN" sz="2200" dirty="0">
                        <a:solidFill>
                          <a:schemeClr val="tx1"/>
                        </a:solidFill>
                        <a:effectLst/>
                        <a:latin typeface="+mn-lt"/>
                        <a:ea typeface="Calibri" panose="020F0502020204030204" pitchFamily="34" charset="0"/>
                        <a:cs typeface="Times New Roman" panose="02020603050405020304" pitchFamily="18" charset="0"/>
                      </a:endParaRPr>
                    </a:p>
                    <a:p>
                      <a:pPr marL="342900" indent="-342900">
                        <a:lnSpc>
                          <a:spcPct val="107000"/>
                        </a:lnSpc>
                        <a:spcAft>
                          <a:spcPts val="0"/>
                        </a:spcAft>
                        <a:buFont typeface="Wingdings" panose="05000000000000000000" pitchFamily="2" charset="2"/>
                        <a:buChar char="ü"/>
                      </a:pPr>
                      <a:r>
                        <a:rPr lang="en-IN" sz="2200" dirty="0" smtClean="0">
                          <a:solidFill>
                            <a:schemeClr val="tx1"/>
                          </a:solidFill>
                          <a:effectLst/>
                          <a:latin typeface="+mn-lt"/>
                          <a:ea typeface="Times New Roman" panose="02020603050405020304" pitchFamily="18" charset="0"/>
                          <a:cs typeface="Times New Roman" panose="02020603050405020304" pitchFamily="18" charset="0"/>
                        </a:rPr>
                        <a:t>Net </a:t>
                      </a:r>
                      <a:r>
                        <a:rPr lang="en-IN" sz="2200" dirty="0">
                          <a:solidFill>
                            <a:schemeClr val="tx1"/>
                          </a:solidFill>
                          <a:effectLst/>
                          <a:latin typeface="+mn-lt"/>
                          <a:ea typeface="Times New Roman" panose="02020603050405020304" pitchFamily="18" charset="0"/>
                          <a:cs typeface="Times New Roman" panose="02020603050405020304" pitchFamily="18" charset="0"/>
                        </a:rPr>
                        <a:t>exporter of mobile phones since </a:t>
                      </a:r>
                      <a:r>
                        <a:rPr lang="en-IN" sz="2200" dirty="0" smtClean="0">
                          <a:solidFill>
                            <a:schemeClr val="tx1"/>
                          </a:solidFill>
                          <a:effectLst/>
                          <a:latin typeface="+mn-lt"/>
                          <a:ea typeface="Times New Roman" panose="02020603050405020304" pitchFamily="18" charset="0"/>
                          <a:cs typeface="Times New Roman" panose="02020603050405020304" pitchFamily="18" charset="0"/>
                        </a:rPr>
                        <a:t>2018</a:t>
                      </a:r>
                      <a:endParaRPr lang="en-IN" sz="2200" dirty="0">
                        <a:solidFill>
                          <a:schemeClr val="tx1"/>
                        </a:solidFill>
                        <a:effectLst/>
                        <a:latin typeface="+mn-lt"/>
                        <a:ea typeface="Calibri" panose="020F0502020204030204" pitchFamily="34" charset="0"/>
                        <a:cs typeface="Times New Roman" panose="02020603050405020304" pitchFamily="18" charset="0"/>
                      </a:endParaRPr>
                    </a:p>
                  </a:txBody>
                  <a:tcPr marL="48276" marR="482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solidFill>
                  </a:tcPr>
                </a:tc>
                <a:extLst>
                  <a:ext uri="{0D108BD9-81ED-4DB2-BD59-A6C34878D82A}">
                    <a16:rowId xmlns:a16="http://schemas.microsoft.com/office/drawing/2014/main" val="2334420891"/>
                  </a:ext>
                </a:extLst>
              </a:tr>
            </a:tbl>
          </a:graphicData>
        </a:graphic>
      </p:graphicFrame>
    </p:spTree>
    <p:extLst>
      <p:ext uri="{BB962C8B-B14F-4D97-AF65-F5344CB8AC3E}">
        <p14:creationId xmlns:p14="http://schemas.microsoft.com/office/powerpoint/2010/main" val="23227624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71A4BC65-1F31-7A0E-ED6B-7304DC092DBE}"/>
              </a:ext>
            </a:extLst>
          </p:cNvPr>
          <p:cNvGraphicFramePr>
            <a:graphicFrameLocks noGrp="1"/>
          </p:cNvGraphicFramePr>
          <p:nvPr>
            <p:ph idx="1"/>
            <p:extLst>
              <p:ext uri="{D42A27DB-BD31-4B8C-83A1-F6EECF244321}">
                <p14:modId xmlns:p14="http://schemas.microsoft.com/office/powerpoint/2010/main" val="3767058941"/>
              </p:ext>
            </p:extLst>
          </p:nvPr>
        </p:nvGraphicFramePr>
        <p:xfrm>
          <a:off x="4895557" y="457200"/>
          <a:ext cx="6991643" cy="5831057"/>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 Placeholder 4"/>
          <p:cNvSpPr>
            <a:spLocks noGrp="1"/>
          </p:cNvSpPr>
          <p:nvPr>
            <p:ph type="body" sz="half" idx="2"/>
          </p:nvPr>
        </p:nvSpPr>
        <p:spPr>
          <a:xfrm>
            <a:off x="180304" y="457200"/>
            <a:ext cx="4715253" cy="6201177"/>
          </a:xfrm>
        </p:spPr>
        <p:txBody>
          <a:bodyPr>
            <a:normAutofit fontScale="92500"/>
          </a:bodyPr>
          <a:lstStyle/>
          <a:p>
            <a:pPr marL="228600" indent="-228600" fontAlgn="base">
              <a:lnSpc>
                <a:spcPct val="80000"/>
              </a:lnSpc>
              <a:spcAft>
                <a:spcPct val="0"/>
              </a:spcAft>
              <a:buFont typeface="Arial" panose="020B0604020202020204" pitchFamily="34" charset="0"/>
              <a:buChar char="•"/>
            </a:pPr>
            <a:r>
              <a:rPr lang="en-IN" sz="2800" dirty="0">
                <a:solidFill>
                  <a:srgbClr val="000066"/>
                </a:solidFill>
                <a:latin typeface="Rockwell" panose="02060603020205020403" pitchFamily="18" charset="0"/>
              </a:rPr>
              <a:t>Mobile phone production increased over 20x between 2014-15 and 2024-25</a:t>
            </a:r>
          </a:p>
          <a:p>
            <a:pPr marL="742950" lvl="1" indent="-285750" fontAlgn="base">
              <a:spcBef>
                <a:spcPct val="20000"/>
              </a:spcBef>
              <a:spcAft>
                <a:spcPct val="0"/>
              </a:spcAft>
              <a:buFont typeface="Arial" charset="0"/>
              <a:buChar char="–"/>
              <a:defRPr/>
            </a:pPr>
            <a:r>
              <a:rPr lang="en-IN" sz="2600" dirty="0">
                <a:solidFill>
                  <a:prstClr val="black"/>
                </a:solidFill>
              </a:rPr>
              <a:t>Growth driven primarily by exports - outpaced domestic demand </a:t>
            </a:r>
          </a:p>
          <a:p>
            <a:pPr marL="742950" lvl="1" indent="-285750" fontAlgn="base">
              <a:spcBef>
                <a:spcPct val="20000"/>
              </a:spcBef>
              <a:spcAft>
                <a:spcPct val="0"/>
              </a:spcAft>
              <a:buFont typeface="Arial" charset="0"/>
              <a:buChar char="–"/>
              <a:defRPr/>
            </a:pPr>
            <a:r>
              <a:rPr lang="en-US" sz="2600" dirty="0">
                <a:solidFill>
                  <a:prstClr val="black"/>
                </a:solidFill>
              </a:rPr>
              <a:t>India has emerged as the world’s third-largest manufacturing-based exporter</a:t>
            </a:r>
            <a:endParaRPr lang="en-IN" sz="2600" dirty="0">
              <a:solidFill>
                <a:prstClr val="black"/>
              </a:solidFill>
            </a:endParaRPr>
          </a:p>
          <a:p>
            <a:pPr marL="228600" indent="-228600" fontAlgn="base">
              <a:spcAft>
                <a:spcPct val="0"/>
              </a:spcAft>
              <a:buFont typeface="Arial" panose="020B0604020202020204" pitchFamily="34" charset="0"/>
              <a:buChar char="•"/>
            </a:pPr>
            <a:r>
              <a:rPr lang="en-IN" sz="2800" dirty="0" smtClean="0">
                <a:solidFill>
                  <a:srgbClr val="000066"/>
                </a:solidFill>
                <a:latin typeface="Rockwell" panose="02060603020205020403" pitchFamily="18" charset="0"/>
              </a:rPr>
              <a:t>Imports </a:t>
            </a:r>
            <a:r>
              <a:rPr lang="en-IN" sz="2800" dirty="0">
                <a:solidFill>
                  <a:srgbClr val="000066"/>
                </a:solidFill>
                <a:latin typeface="Rockwell" panose="02060603020205020403" pitchFamily="18" charset="0"/>
              </a:rPr>
              <a:t>have declined sharply</a:t>
            </a:r>
          </a:p>
          <a:p>
            <a:pPr marL="228600" indent="-228600" fontAlgn="base">
              <a:spcAft>
                <a:spcPct val="0"/>
              </a:spcAft>
              <a:buFont typeface="Arial" panose="020B0604020202020204" pitchFamily="34" charset="0"/>
              <a:buChar char="•"/>
            </a:pPr>
            <a:r>
              <a:rPr lang="en-IN" sz="2800" dirty="0" smtClean="0">
                <a:solidFill>
                  <a:srgbClr val="000066"/>
                </a:solidFill>
                <a:latin typeface="Rockwell" panose="02060603020205020403" pitchFamily="18" charset="0"/>
              </a:rPr>
              <a:t>India </a:t>
            </a:r>
            <a:r>
              <a:rPr lang="en-IN" sz="2800" dirty="0">
                <a:solidFill>
                  <a:srgbClr val="000066"/>
                </a:solidFill>
                <a:latin typeface="Rockwell" panose="02060603020205020403" pitchFamily="18" charset="0"/>
              </a:rPr>
              <a:t>became a net exporter of mobile phones since </a:t>
            </a:r>
            <a:r>
              <a:rPr lang="en-IN" sz="2800" dirty="0" smtClean="0">
                <a:solidFill>
                  <a:srgbClr val="000066"/>
                </a:solidFill>
                <a:latin typeface="Rockwell" panose="02060603020205020403" pitchFamily="18" charset="0"/>
              </a:rPr>
              <a:t>2018-19</a:t>
            </a:r>
          </a:p>
          <a:p>
            <a:pPr marL="228600" indent="-228600" fontAlgn="base">
              <a:spcAft>
                <a:spcPct val="0"/>
              </a:spcAft>
              <a:buFont typeface="Arial" panose="020B0604020202020204" pitchFamily="34" charset="0"/>
              <a:buChar char="•"/>
            </a:pPr>
            <a:r>
              <a:rPr lang="en-US" sz="2800" dirty="0">
                <a:solidFill>
                  <a:srgbClr val="000066"/>
                </a:solidFill>
                <a:latin typeface="Rockwell" panose="02060603020205020403" pitchFamily="18" charset="0"/>
              </a:rPr>
              <a:t>Output </a:t>
            </a:r>
            <a:r>
              <a:rPr lang="en-US" sz="2800" dirty="0" smtClean="0">
                <a:solidFill>
                  <a:srgbClr val="000066"/>
                </a:solidFill>
                <a:latin typeface="Rockwell" panose="02060603020205020403" pitchFamily="18" charset="0"/>
              </a:rPr>
              <a:t>and exports held </a:t>
            </a:r>
            <a:r>
              <a:rPr lang="en-US" sz="2800" dirty="0">
                <a:solidFill>
                  <a:srgbClr val="000066"/>
                </a:solidFill>
                <a:latin typeface="Rockwell" panose="02060603020205020403" pitchFamily="18" charset="0"/>
              </a:rPr>
              <a:t>through COVID</a:t>
            </a:r>
          </a:p>
          <a:p>
            <a:pPr marL="228600" indent="-228600" fontAlgn="base">
              <a:spcAft>
                <a:spcPct val="0"/>
              </a:spcAft>
              <a:buFont typeface="Arial" panose="020B0604020202020204" pitchFamily="34" charset="0"/>
              <a:buChar char="•"/>
            </a:pPr>
            <a:endParaRPr lang="en-IN" sz="2800" dirty="0">
              <a:solidFill>
                <a:srgbClr val="000066"/>
              </a:solidFill>
              <a:latin typeface="Rockwell" panose="02060603020205020403" pitchFamily="18" charset="0"/>
            </a:endParaRPr>
          </a:p>
          <a:p>
            <a:pPr marL="342900" indent="-342900">
              <a:buFont typeface="Arial" panose="020B0604020202020204" pitchFamily="34" charset="0"/>
              <a:buChar char="•"/>
            </a:pPr>
            <a:endParaRPr lang="en-IN" sz="2400" dirty="0">
              <a:solidFill>
                <a:srgbClr val="0033CC"/>
              </a:solidFill>
              <a:ea typeface="Calibri" panose="020F0502020204030204" pitchFamily="34" charset="0"/>
              <a:cs typeface="Times New Roman" panose="02020603050405020304" pitchFamily="18" charset="0"/>
            </a:endParaRPr>
          </a:p>
          <a:p>
            <a:pPr marL="342900" lvl="1" indent="-342900">
              <a:spcBef>
                <a:spcPts val="1000"/>
              </a:spcBef>
              <a:buFont typeface="Arial" panose="020B0604020202020204" pitchFamily="34" charset="0"/>
              <a:buChar char="•"/>
            </a:pPr>
            <a:endParaRPr lang="en-IN" sz="2400" dirty="0">
              <a:solidFill>
                <a:srgbClr val="0033CC"/>
              </a:solidFill>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388727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436098" y="457201"/>
            <a:ext cx="4335927" cy="5957667"/>
          </a:xfrm>
        </p:spPr>
        <p:txBody>
          <a:bodyPr>
            <a:normAutofit/>
          </a:bodyPr>
          <a:lstStyle/>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b="1" dirty="0">
                <a:solidFill>
                  <a:srgbClr val="333399"/>
                </a:solidFill>
                <a:latin typeface="Rockwell" panose="02060603020205020403" pitchFamily="18" charset="0"/>
                <a:ea typeface="+mj-ea"/>
                <a:cs typeface="+mj-cs"/>
              </a:rPr>
              <a:t>Phase 1 (2016–17 to 2018–19)</a:t>
            </a:r>
          </a:p>
          <a:p>
            <a:pPr marL="800100" lvl="1" indent="-342900">
              <a:buFont typeface="Arial" panose="020B0604020202020204" pitchFamily="34" charset="0"/>
              <a:buChar char="•"/>
            </a:pPr>
            <a:r>
              <a:rPr lang="en-US" sz="2400" dirty="0" smtClean="0"/>
              <a:t>Focus </a:t>
            </a:r>
            <a:r>
              <a:rPr lang="en-US" sz="2400" dirty="0"/>
              <a:t>on import substitution under the </a:t>
            </a:r>
            <a:r>
              <a:rPr lang="en-US" sz="2400" dirty="0" smtClean="0"/>
              <a:t>PMP </a:t>
            </a:r>
          </a:p>
          <a:p>
            <a:pPr marL="342900" lvl="1" indent="-342900">
              <a:spcBef>
                <a:spcPts val="1000"/>
              </a:spcBef>
              <a:buFont typeface="Arial" panose="020B0604020202020204" pitchFamily="34" charset="0"/>
              <a:buChar char="•"/>
            </a:pPr>
            <a:endParaRPr lang="en-US" sz="2400" dirty="0" smtClean="0"/>
          </a:p>
          <a:p>
            <a:pPr marL="342900" lvl="1" indent="-342900">
              <a:spcBef>
                <a:spcPts val="1000"/>
              </a:spcBef>
              <a:buFont typeface="Arial" panose="020B0604020202020204" pitchFamily="34" charset="0"/>
              <a:buChar char="•"/>
            </a:pPr>
            <a:r>
              <a:rPr lang="en-US" sz="2400" b="1" dirty="0">
                <a:solidFill>
                  <a:srgbClr val="333399"/>
                </a:solidFill>
                <a:latin typeface="Rockwell" panose="02060603020205020403" pitchFamily="18" charset="0"/>
                <a:ea typeface="+mj-ea"/>
                <a:cs typeface="+mj-cs"/>
              </a:rPr>
              <a:t>Phase 2 (2019–20 to 2022–23):</a:t>
            </a:r>
          </a:p>
          <a:p>
            <a:pPr marL="800100" lvl="2" indent="-342900">
              <a:spcBef>
                <a:spcPts val="1000"/>
              </a:spcBef>
              <a:buFont typeface="Arial" panose="020B0604020202020204" pitchFamily="34" charset="0"/>
              <a:buChar char="•"/>
            </a:pPr>
            <a:r>
              <a:rPr lang="en-US" sz="2400" dirty="0" smtClean="0"/>
              <a:t>Shift </a:t>
            </a:r>
            <a:r>
              <a:rPr lang="en-US" sz="2400" dirty="0"/>
              <a:t>to </a:t>
            </a:r>
            <a:r>
              <a:rPr lang="en-US" sz="2400" dirty="0" smtClean="0"/>
              <a:t>GVC driven growth under the National </a:t>
            </a:r>
            <a:r>
              <a:rPr lang="en-US" sz="2400" dirty="0"/>
              <a:t>Policy on Electronics 2019 and the PLI </a:t>
            </a:r>
            <a:r>
              <a:rPr lang="en-US" sz="2400" dirty="0" smtClean="0"/>
              <a:t>scheme</a:t>
            </a:r>
          </a:p>
        </p:txBody>
      </p:sp>
      <p:graphicFrame>
        <p:nvGraphicFramePr>
          <p:cNvPr id="7" name="Content Placeholder 6">
            <a:extLst>
              <a:ext uri="{FF2B5EF4-FFF2-40B4-BE49-F238E27FC236}">
                <a16:creationId xmlns:a16="http://schemas.microsoft.com/office/drawing/2014/main" id="{88BF8F11-9D74-71FC-4767-9D36C4C3D47E}"/>
              </a:ext>
            </a:extLst>
          </p:cNvPr>
          <p:cNvGraphicFramePr>
            <a:graphicFrameLocks noGrp="1"/>
          </p:cNvGraphicFramePr>
          <p:nvPr>
            <p:ph idx="1"/>
            <p:extLst>
              <p:ext uri="{D42A27DB-BD31-4B8C-83A1-F6EECF244321}">
                <p14:modId xmlns:p14="http://schemas.microsoft.com/office/powerpoint/2010/main" val="136359815"/>
              </p:ext>
            </p:extLst>
          </p:nvPr>
        </p:nvGraphicFramePr>
        <p:xfrm>
          <a:off x="4772025" y="457200"/>
          <a:ext cx="7087039" cy="58451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476247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a:extLst>
              <a:ext uri="{FF2B5EF4-FFF2-40B4-BE49-F238E27FC236}">
                <a16:creationId xmlns:a16="http://schemas.microsoft.com/office/drawing/2014/main" id="{F8F1984D-3EF3-24DE-C204-65AA26BC48CB}"/>
              </a:ext>
            </a:extLst>
          </p:cNvPr>
          <p:cNvGraphicFramePr>
            <a:graphicFrameLocks noGrp="1"/>
          </p:cNvGraphicFramePr>
          <p:nvPr>
            <p:ph sz="half" idx="1"/>
            <p:extLst>
              <p:ext uri="{D42A27DB-BD31-4B8C-83A1-F6EECF244321}">
                <p14:modId xmlns:p14="http://schemas.microsoft.com/office/powerpoint/2010/main" val="2994360755"/>
              </p:ext>
            </p:extLst>
          </p:nvPr>
        </p:nvGraphicFramePr>
        <p:xfrm>
          <a:off x="248194" y="464235"/>
          <a:ext cx="5589898" cy="571272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Content Placeholder 8">
            <a:extLst>
              <a:ext uri="{FF2B5EF4-FFF2-40B4-BE49-F238E27FC236}">
                <a16:creationId xmlns:a16="http://schemas.microsoft.com/office/drawing/2014/main" id="{D22EF718-E50F-BA76-F072-392286294B1A}"/>
              </a:ext>
            </a:extLst>
          </p:cNvPr>
          <p:cNvGraphicFramePr>
            <a:graphicFrameLocks noGrp="1"/>
          </p:cNvGraphicFramePr>
          <p:nvPr>
            <p:ph sz="half" idx="2"/>
            <p:extLst>
              <p:ext uri="{D42A27DB-BD31-4B8C-83A1-F6EECF244321}">
                <p14:modId xmlns:p14="http://schemas.microsoft.com/office/powerpoint/2010/main" val="441168838"/>
              </p:ext>
            </p:extLst>
          </p:nvPr>
        </p:nvGraphicFramePr>
        <p:xfrm>
          <a:off x="6158131" y="464235"/>
          <a:ext cx="5781320" cy="571272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889628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81354" y="457200"/>
            <a:ext cx="4490671" cy="935502"/>
          </a:xfrm>
        </p:spPr>
        <p:txBody>
          <a:bodyPr>
            <a:noAutofit/>
          </a:bodyPr>
          <a:lstStyle/>
          <a:p>
            <a:r>
              <a:rPr lang="en-US" sz="2400" b="1" dirty="0">
                <a:solidFill>
                  <a:srgbClr val="333399"/>
                </a:solidFill>
                <a:latin typeface="Rockwell" panose="02060603020205020403" pitchFamily="18" charset="0"/>
              </a:rPr>
              <a:t>Decomposition of Gross Exports of Mobile Phones into DVA and FVA</a:t>
            </a:r>
            <a:endParaRPr lang="en-IN" sz="2400" b="1" dirty="0">
              <a:solidFill>
                <a:srgbClr val="333399"/>
              </a:solidFill>
              <a:latin typeface="Rockwell" panose="02060603020205020403" pitchFamily="18" charset="0"/>
            </a:endParaRPr>
          </a:p>
        </p:txBody>
      </p:sp>
      <p:sp>
        <p:nvSpPr>
          <p:cNvPr id="8" name="Text Placeholder 7"/>
          <p:cNvSpPr>
            <a:spLocks noGrp="1"/>
          </p:cNvSpPr>
          <p:nvPr>
            <p:ph type="body" sz="half" idx="2"/>
          </p:nvPr>
        </p:nvSpPr>
        <p:spPr>
          <a:xfrm>
            <a:off x="281354" y="1589649"/>
            <a:ext cx="4490671" cy="4937760"/>
          </a:xfrm>
        </p:spPr>
        <p:txBody>
          <a:bodyPr>
            <a:normAutofit/>
          </a:bodyPr>
          <a:lstStyle/>
          <a:p>
            <a:pPr marL="342900" indent="-342900">
              <a:buFont typeface="Arial" panose="020B0604020202020204" pitchFamily="34" charset="0"/>
              <a:buChar char="•"/>
            </a:pPr>
            <a:r>
              <a:rPr lang="en-US" sz="2400" dirty="0"/>
              <a:t>Gross Value of Output = DVA + </a:t>
            </a:r>
            <a:r>
              <a:rPr lang="en-US" sz="2400" dirty="0" smtClean="0"/>
              <a:t>FVA</a:t>
            </a:r>
          </a:p>
          <a:p>
            <a:pPr marL="342900" indent="-342900" algn="just">
              <a:lnSpc>
                <a:spcPct val="107000"/>
              </a:lnSpc>
              <a:spcBef>
                <a:spcPts val="1200"/>
              </a:spcBef>
              <a:spcAft>
                <a:spcPts val="800"/>
              </a:spcAft>
              <a:buFont typeface="Arial" panose="020B0604020202020204" pitchFamily="34" charset="0"/>
              <a:buChar char="•"/>
            </a:pPr>
            <a:r>
              <a:rPr lang="en-US" sz="2400" kern="0" dirty="0" smtClean="0">
                <a:ea typeface="Times New Roman" panose="02020603050405020304" pitchFamily="18" charset="0"/>
                <a:cs typeface="Times New Roman" panose="02020603050405020304" pitchFamily="18" charset="0"/>
              </a:rPr>
              <a:t>FVA: value </a:t>
            </a:r>
            <a:r>
              <a:rPr lang="en-US" sz="2400" kern="0" dirty="0">
                <a:ea typeface="Times New Roman" panose="02020603050405020304" pitchFamily="18" charset="0"/>
                <a:cs typeface="Times New Roman" panose="02020603050405020304" pitchFamily="18" charset="0"/>
              </a:rPr>
              <a:t>added generated in other countries due to </a:t>
            </a:r>
            <a:r>
              <a:rPr lang="en-US" sz="2400" kern="0" dirty="0" smtClean="0">
                <a:ea typeface="Times New Roman" panose="02020603050405020304" pitchFamily="18" charset="0"/>
                <a:cs typeface="Times New Roman" panose="02020603050405020304" pitchFamily="18" charset="0"/>
              </a:rPr>
              <a:t>foreign linkages </a:t>
            </a:r>
            <a:r>
              <a:rPr lang="en-US" sz="2400" kern="0" dirty="0">
                <a:ea typeface="Times New Roman" panose="02020603050405020304" pitchFamily="18" charset="0"/>
                <a:cs typeface="Times New Roman" panose="02020603050405020304" pitchFamily="18" charset="0"/>
              </a:rPr>
              <a:t>(imports</a:t>
            </a:r>
            <a:r>
              <a:rPr lang="en-US" sz="2400" kern="0" dirty="0" smtClean="0">
                <a:ea typeface="Times New Roman" panose="02020603050405020304" pitchFamily="18" charset="0"/>
                <a:cs typeface="Times New Roman" panose="02020603050405020304" pitchFamily="18" charset="0"/>
              </a:rPr>
              <a:t>).</a:t>
            </a:r>
            <a:endParaRPr lang="en-IN" sz="2400" kern="100" dirty="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en-US" sz="2400" dirty="0" smtClean="0"/>
              <a:t>The </a:t>
            </a:r>
            <a:r>
              <a:rPr lang="en-US" sz="2400" dirty="0"/>
              <a:t>share of DVA in output </a:t>
            </a:r>
            <a:r>
              <a:rPr lang="en-US" sz="2400" dirty="0" smtClean="0"/>
              <a:t>increased from an average of 8.8% in Phase 1 to 22.2% in Phase 2</a:t>
            </a:r>
          </a:p>
          <a:p>
            <a:endParaRPr lang="en-IN" sz="2000" dirty="0">
              <a:solidFill>
                <a:srgbClr val="D60093"/>
              </a:solidFill>
            </a:endParaRPr>
          </a:p>
          <a:p>
            <a:endParaRPr lang="en-IN" dirty="0"/>
          </a:p>
        </p:txBody>
      </p:sp>
      <p:graphicFrame>
        <p:nvGraphicFramePr>
          <p:cNvPr id="9" name="Content Placeholder 8">
            <a:extLst>
              <a:ext uri="{FF2B5EF4-FFF2-40B4-BE49-F238E27FC236}">
                <a16:creationId xmlns:a16="http://schemas.microsoft.com/office/drawing/2014/main" id="{B1C18752-56C5-1D3C-D621-99E17A725653}"/>
              </a:ext>
            </a:extLst>
          </p:cNvPr>
          <p:cNvGraphicFramePr>
            <a:graphicFrameLocks noGrp="1"/>
          </p:cNvGraphicFramePr>
          <p:nvPr>
            <p:ph idx="1"/>
            <p:extLst>
              <p:ext uri="{D42A27DB-BD31-4B8C-83A1-F6EECF244321}">
                <p14:modId xmlns:p14="http://schemas.microsoft.com/office/powerpoint/2010/main" val="511465342"/>
              </p:ext>
            </p:extLst>
          </p:nvPr>
        </p:nvGraphicFramePr>
        <p:xfrm>
          <a:off x="4772025" y="367048"/>
          <a:ext cx="7153812" cy="590139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456272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8">
            <a:extLst>
              <a:ext uri="{FF2B5EF4-FFF2-40B4-BE49-F238E27FC236}">
                <a16:creationId xmlns:a16="http://schemas.microsoft.com/office/drawing/2014/main" id="{C5803E3D-5BF0-42F4-5ED2-5AD9D33F56E6}"/>
              </a:ext>
            </a:extLst>
          </p:cNvPr>
          <p:cNvGraphicFramePr>
            <a:graphicFrameLocks noGrp="1"/>
          </p:cNvGraphicFramePr>
          <p:nvPr>
            <p:ph sz="half" idx="1"/>
            <p:extLst>
              <p:ext uri="{D42A27DB-BD31-4B8C-83A1-F6EECF244321}">
                <p14:modId xmlns:p14="http://schemas.microsoft.com/office/powerpoint/2010/main" val="1387421720"/>
              </p:ext>
            </p:extLst>
          </p:nvPr>
        </p:nvGraphicFramePr>
        <p:xfrm>
          <a:off x="457200" y="339634"/>
          <a:ext cx="5562600" cy="583732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ontent Placeholder 4">
            <a:extLst>
              <a:ext uri="{FF2B5EF4-FFF2-40B4-BE49-F238E27FC236}">
                <a16:creationId xmlns:a16="http://schemas.microsoft.com/office/drawing/2014/main" id="{7B254733-C0FB-B5E4-4B3E-784F260D1AAA}"/>
              </a:ext>
            </a:extLst>
          </p:cNvPr>
          <p:cNvGraphicFramePr>
            <a:graphicFrameLocks noGrp="1"/>
          </p:cNvGraphicFramePr>
          <p:nvPr>
            <p:ph sz="half" idx="2"/>
            <p:extLst>
              <p:ext uri="{D42A27DB-BD31-4B8C-83A1-F6EECF244321}">
                <p14:modId xmlns:p14="http://schemas.microsoft.com/office/powerpoint/2010/main" val="2400202855"/>
              </p:ext>
            </p:extLst>
          </p:nvPr>
        </p:nvGraphicFramePr>
        <p:xfrm>
          <a:off x="6172199" y="339634"/>
          <a:ext cx="5715001" cy="583732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7340992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48640" y="320040"/>
            <a:ext cx="11064240" cy="86868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400" b="1" i="0" u="none" strike="noStrike" kern="1200" cap="none" spc="0" normalizeH="0" baseline="0" noProof="0" dirty="0">
                <a:ln>
                  <a:noFill/>
                </a:ln>
                <a:solidFill>
                  <a:srgbClr val="1E2761"/>
                </a:solidFill>
                <a:effectLst/>
                <a:uLnTx/>
                <a:uFillTx/>
                <a:latin typeface="Cambria" pitchFamily="34" charset="0"/>
                <a:ea typeface="Cambria" pitchFamily="34" charset="-122"/>
                <a:cs typeface="Cambria" pitchFamily="34" charset="-120"/>
              </a:rPr>
              <a:t>Takeaway: resilience through integration, not autarky</a:t>
            </a:r>
            <a:endParaRPr kumimoji="0" lang="en-US" sz="3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 1"/>
          <p:cNvSpPr txBox="1"/>
          <p:nvPr/>
        </p:nvSpPr>
        <p:spPr>
          <a:xfrm>
            <a:off x="548640" y="1280160"/>
            <a:ext cx="11064240" cy="11887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1E2761"/>
                </a:solidFill>
                <a:effectLst/>
                <a:uLnTx/>
                <a:uFillTx/>
                <a:latin typeface="Arial" pitchFamily="34" charset="0"/>
                <a:ea typeface="Arial" pitchFamily="34" charset="-122"/>
                <a:cs typeface="Arial" pitchFamily="34" charset="-120"/>
              </a:rPr>
              <a:t>Scale before the DVA ratio: a large, growing absolute DVA creates more jobs and income than a high ratio in a small, protected industry.</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Shape 2"/>
          <p:cNvSpPr/>
          <p:nvPr/>
        </p:nvSpPr>
        <p:spPr>
          <a:xfrm>
            <a:off x="548640" y="2852928"/>
            <a:ext cx="201168" cy="201168"/>
          </a:xfrm>
          <a:prstGeom prst="rect">
            <a:avLst/>
          </a:prstGeom>
          <a:solidFill>
            <a:srgbClr val="F4B942"/>
          </a:solidFill>
          <a:ln/>
        </p:spPr>
      </p:sp>
      <p:sp>
        <p:nvSpPr>
          <p:cNvPr id="5" name="Text 3"/>
          <p:cNvSpPr txBox="1"/>
          <p:nvPr/>
        </p:nvSpPr>
        <p:spPr>
          <a:xfrm>
            <a:off x="960120" y="2743200"/>
            <a:ext cx="10607040" cy="868680"/>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1A1A2E"/>
                </a:solidFill>
                <a:effectLst/>
                <a:uLnTx/>
                <a:uFillTx/>
                <a:latin typeface="Arial" pitchFamily="34" charset="0"/>
                <a:ea typeface="Arial" pitchFamily="34" charset="-122"/>
                <a:cs typeface="Arial" pitchFamily="34" charset="-120"/>
              </a:rPr>
              <a:t>China and Vietnam started with low DVA ratios and scaled first</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hape 4"/>
          <p:cNvSpPr/>
          <p:nvPr/>
        </p:nvSpPr>
        <p:spPr>
          <a:xfrm>
            <a:off x="548640" y="3813048"/>
            <a:ext cx="201168" cy="201168"/>
          </a:xfrm>
          <a:prstGeom prst="rect">
            <a:avLst/>
          </a:prstGeom>
          <a:solidFill>
            <a:srgbClr val="F4B942"/>
          </a:solidFill>
          <a:ln/>
        </p:spPr>
      </p:sp>
      <p:sp>
        <p:nvSpPr>
          <p:cNvPr id="7" name="Text 5"/>
          <p:cNvSpPr txBox="1"/>
          <p:nvPr/>
        </p:nvSpPr>
        <p:spPr>
          <a:xfrm>
            <a:off x="960120" y="3703320"/>
            <a:ext cx="10607040" cy="868680"/>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1A1A2E"/>
                </a:solidFill>
                <a:effectLst/>
                <a:uLnTx/>
                <a:uFillTx/>
                <a:latin typeface="Arial" pitchFamily="34" charset="0"/>
                <a:ea typeface="Arial" pitchFamily="34" charset="-122"/>
                <a:cs typeface="Arial" pitchFamily="34" charset="-120"/>
              </a:rPr>
              <a:t>Local content rules raise costs, cut exports, and can lower absolute DVA</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Shape 6"/>
          <p:cNvSpPr/>
          <p:nvPr/>
        </p:nvSpPr>
        <p:spPr>
          <a:xfrm>
            <a:off x="548640" y="4773168"/>
            <a:ext cx="201168" cy="201168"/>
          </a:xfrm>
          <a:prstGeom prst="rect">
            <a:avLst/>
          </a:prstGeom>
          <a:solidFill>
            <a:srgbClr val="F4B942"/>
          </a:solidFill>
          <a:ln/>
        </p:spPr>
      </p:sp>
      <p:sp>
        <p:nvSpPr>
          <p:cNvPr id="9" name="Text 7"/>
          <p:cNvSpPr txBox="1"/>
          <p:nvPr/>
        </p:nvSpPr>
        <p:spPr>
          <a:xfrm>
            <a:off x="960120" y="4663440"/>
            <a:ext cx="10607040" cy="868680"/>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1A1A2E"/>
                </a:solidFill>
                <a:effectLst/>
                <a:uLnTx/>
                <a:uFillTx/>
                <a:latin typeface="Arial" pitchFamily="34" charset="0"/>
                <a:ea typeface="Arial" pitchFamily="34" charset="-122"/>
                <a:cs typeface="Arial" pitchFamily="34" charset="-120"/>
              </a:rPr>
              <a:t>Implication: aim to be a large node in diversified GVCs, not a self-sufficient island</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Shape 8"/>
          <p:cNvSpPr/>
          <p:nvPr/>
        </p:nvSpPr>
        <p:spPr>
          <a:xfrm>
            <a:off x="548640" y="5733288"/>
            <a:ext cx="201168" cy="201168"/>
          </a:xfrm>
          <a:prstGeom prst="rect">
            <a:avLst/>
          </a:prstGeom>
          <a:solidFill>
            <a:srgbClr val="F4B942"/>
          </a:solidFill>
          <a:ln/>
        </p:spPr>
      </p:sp>
      <p:sp>
        <p:nvSpPr>
          <p:cNvPr id="11" name="Text 9"/>
          <p:cNvSpPr txBox="1"/>
          <p:nvPr/>
        </p:nvSpPr>
        <p:spPr>
          <a:xfrm>
            <a:off x="960120" y="5623560"/>
            <a:ext cx="10607040" cy="868680"/>
          </a:xfrm>
          <a:prstGeom prst="rect">
            <a:avLst/>
          </a:prstGeom>
          <a:noFill/>
          <a:ln/>
        </p:spPr>
        <p:txBody>
          <a:bodyPr wrap="square" lIns="0" tIns="0" rIns="0" bIns="0" rtlCol="0" anchor="t"/>
          <a:lstStyle/>
          <a:p>
            <a:pPr lvl="0"/>
            <a:r>
              <a:rPr lang="en-US" sz="2400" dirty="0">
                <a:solidFill>
                  <a:srgbClr val="1A1A2E"/>
                </a:solidFill>
                <a:latin typeface="Arial" pitchFamily="34" charset="0"/>
                <a:ea typeface="Arial" pitchFamily="34" charset="-122"/>
                <a:cs typeface="Arial" pitchFamily="34" charset="-120"/>
              </a:rPr>
              <a:t>Success in mobile phones provides a blueprint for the broader electronics sector</a:t>
            </a:r>
          </a:p>
        </p:txBody>
      </p:sp>
    </p:spTree>
    <p:extLst>
      <p:ext uri="{BB962C8B-B14F-4D97-AF65-F5344CB8AC3E}">
        <p14:creationId xmlns:p14="http://schemas.microsoft.com/office/powerpoint/2010/main" val="34502696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22">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8961120" y="-1828800"/>
            <a:ext cx="5486400" cy="5486400"/>
          </a:xfrm>
          <a:prstGeom prst="ellipse">
            <a:avLst/>
          </a:prstGeom>
          <a:solidFill>
            <a:srgbClr val="263080"/>
          </a:solidFill>
          <a:ln/>
        </p:spPr>
      </p:sp>
      <p:sp>
        <p:nvSpPr>
          <p:cNvPr id="3" name="Text 1"/>
          <p:cNvSpPr/>
          <p:nvPr/>
        </p:nvSpPr>
        <p:spPr>
          <a:xfrm>
            <a:off x="822960" y="2377440"/>
            <a:ext cx="10515600" cy="1097280"/>
          </a:xfrm>
          <a:prstGeom prst="rect">
            <a:avLst/>
          </a:prstGeom>
          <a:noFill/>
          <a:ln/>
        </p:spPr>
        <p:txBody>
          <a:bodyPr wrap="square" lIns="0" tIns="0" rIns="0" bIns="0" rtlCol="0" anchor="ctr"/>
          <a:lstStyle/>
          <a:p>
            <a:pPr marL="0" indent="0" algn="l">
              <a:buNone/>
            </a:pPr>
            <a:r>
              <a:rPr lang="en-US" sz="4800" b="1" dirty="0">
                <a:solidFill>
                  <a:srgbClr val="FFFFFF"/>
                </a:solidFill>
                <a:latin typeface="Cambria" pitchFamily="34" charset="0"/>
                <a:ea typeface="Cambria" pitchFamily="34" charset="-122"/>
                <a:cs typeface="Cambria" pitchFamily="34" charset="-120"/>
              </a:rPr>
              <a:t>Thank You</a:t>
            </a:r>
            <a:endParaRPr lang="en-US" sz="48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43434" y="0"/>
            <a:ext cx="11949953" cy="1153551"/>
          </a:xfrm>
        </p:spPr>
        <p:txBody>
          <a:bodyPr>
            <a:noAutofit/>
          </a:bodyPr>
          <a:lstStyle/>
          <a:p>
            <a:pPr algn="ctr" fontAlgn="base">
              <a:spcAft>
                <a:spcPct val="0"/>
              </a:spcAft>
              <a:defRPr/>
            </a:pPr>
            <a:r>
              <a:rPr lang="en-US" sz="3200" b="1" dirty="0" smtClean="0">
                <a:solidFill>
                  <a:srgbClr val="C00000"/>
                </a:solidFill>
                <a:latin typeface="Cambria" pitchFamily="34" charset="0"/>
                <a:ea typeface="Cambria" pitchFamily="34" charset="-122"/>
                <a:cs typeface="Cambria" pitchFamily="34" charset="-120"/>
              </a:rPr>
              <a:t>Backup: Estimating </a:t>
            </a:r>
            <a:r>
              <a:rPr lang="en-US" sz="3200" b="1" dirty="0">
                <a:solidFill>
                  <a:srgbClr val="C00000"/>
                </a:solidFill>
                <a:latin typeface="Cambria" pitchFamily="34" charset="0"/>
                <a:ea typeface="Cambria" pitchFamily="34" charset="-122"/>
                <a:cs typeface="Cambria" pitchFamily="34" charset="-120"/>
              </a:rPr>
              <a:t>DVA, Job Creation &amp; Income </a:t>
            </a:r>
            <a:r>
              <a:rPr lang="en-US" sz="3200" b="1" dirty="0" smtClean="0">
                <a:solidFill>
                  <a:srgbClr val="C00000"/>
                </a:solidFill>
                <a:latin typeface="Cambria" pitchFamily="34" charset="0"/>
                <a:ea typeface="Cambria" pitchFamily="34" charset="-122"/>
                <a:cs typeface="Cambria" pitchFamily="34" charset="-120"/>
              </a:rPr>
              <a:t>Growth</a:t>
            </a:r>
            <a:endParaRPr lang="en-IN" sz="3200" b="1" dirty="0">
              <a:solidFill>
                <a:srgbClr val="C00000"/>
              </a:solidFill>
              <a:latin typeface="Cambria" pitchFamily="34" charset="0"/>
              <a:ea typeface="Cambria" pitchFamily="34" charset="-122"/>
              <a:cs typeface="Cambria" pitchFamily="34" charset="-120"/>
            </a:endParaRPr>
          </a:p>
        </p:txBody>
      </p:sp>
      <p:sp>
        <p:nvSpPr>
          <p:cNvPr id="6" name="Content Placeholder 5"/>
          <p:cNvSpPr>
            <a:spLocks noGrp="1"/>
          </p:cNvSpPr>
          <p:nvPr>
            <p:ph idx="1"/>
          </p:nvPr>
        </p:nvSpPr>
        <p:spPr>
          <a:xfrm>
            <a:off x="257577" y="1055076"/>
            <a:ext cx="11706896" cy="5613009"/>
          </a:xfrm>
        </p:spPr>
        <p:txBody>
          <a:bodyPr>
            <a:normAutofit fontScale="92500"/>
          </a:bodyPr>
          <a:lstStyle/>
          <a:p>
            <a:r>
              <a:rPr lang="en-US" sz="2400" b="1" kern="100" dirty="0">
                <a:solidFill>
                  <a:srgbClr val="333399"/>
                </a:solidFill>
                <a:latin typeface="Rockwell" panose="02060603020205020403" pitchFamily="18" charset="0"/>
                <a:ea typeface="Calibri" panose="020F0502020204030204" pitchFamily="34" charset="0"/>
                <a:cs typeface="Times New Roman" panose="02020603050405020304" pitchFamily="18" charset="0"/>
              </a:rPr>
              <a:t>Direct effects estimated using:</a:t>
            </a:r>
          </a:p>
          <a:p>
            <a:pPr lvl="1"/>
            <a:r>
              <a:rPr lang="en-US" sz="2600" dirty="0">
                <a:solidFill>
                  <a:prstClr val="black"/>
                </a:solidFill>
              </a:rPr>
              <a:t>Plant-level data from the ASI</a:t>
            </a:r>
          </a:p>
          <a:p>
            <a:pPr lvl="1"/>
            <a:r>
              <a:rPr lang="en-US" sz="2600" dirty="0">
                <a:solidFill>
                  <a:prstClr val="black"/>
                </a:solidFill>
              </a:rPr>
              <a:t>Measures include value added, employment, and wage income</a:t>
            </a:r>
          </a:p>
          <a:p>
            <a:r>
              <a:rPr lang="en-US" sz="2400" b="1" kern="100" dirty="0">
                <a:solidFill>
                  <a:srgbClr val="333399"/>
                </a:solidFill>
                <a:latin typeface="Rockwell" panose="02060603020205020403" pitchFamily="18" charset="0"/>
                <a:ea typeface="Calibri" panose="020F0502020204030204" pitchFamily="34" charset="0"/>
                <a:cs typeface="Times New Roman" panose="02020603050405020304" pitchFamily="18" charset="0"/>
              </a:rPr>
              <a:t>Indirect effects captured through:</a:t>
            </a:r>
          </a:p>
          <a:p>
            <a:pPr lvl="1"/>
            <a:r>
              <a:rPr lang="en-US" sz="2600" dirty="0">
                <a:solidFill>
                  <a:prstClr val="black"/>
                </a:solidFill>
              </a:rPr>
              <a:t>Construction of Domestic Use Tables (DUTs) using highly disaggregated ASI data</a:t>
            </a:r>
          </a:p>
          <a:p>
            <a:pPr lvl="1"/>
            <a:r>
              <a:rPr lang="en-US" sz="2600" dirty="0">
                <a:solidFill>
                  <a:prstClr val="black"/>
                </a:solidFill>
              </a:rPr>
              <a:t>DUTs reflect purchases between over 5,000 product sectors (7-digit NPCMS level)</a:t>
            </a:r>
          </a:p>
          <a:p>
            <a:pPr lvl="1"/>
            <a:r>
              <a:rPr lang="en-US" sz="2600" dirty="0">
                <a:solidFill>
                  <a:prstClr val="black"/>
                </a:solidFill>
              </a:rPr>
              <a:t>Covers the period 2016–17 to 2022–23</a:t>
            </a:r>
          </a:p>
          <a:p>
            <a:r>
              <a:rPr lang="en-US" sz="2400" b="1" kern="100" dirty="0">
                <a:solidFill>
                  <a:srgbClr val="333399"/>
                </a:solidFill>
                <a:latin typeface="Rockwell" panose="02060603020205020403" pitchFamily="18" charset="0"/>
                <a:ea typeface="Calibri" panose="020F0502020204030204" pitchFamily="34" charset="0"/>
                <a:cs typeface="Times New Roman" panose="02020603050405020304" pitchFamily="18" charset="0"/>
              </a:rPr>
              <a:t>Technical Coefficient Matrix (TCM):</a:t>
            </a:r>
          </a:p>
          <a:p>
            <a:pPr lvl="1"/>
            <a:r>
              <a:rPr lang="en-US" sz="2600" dirty="0">
                <a:solidFill>
                  <a:prstClr val="black"/>
                </a:solidFill>
              </a:rPr>
              <a:t>Derived from DUTs</a:t>
            </a:r>
          </a:p>
          <a:p>
            <a:pPr lvl="1"/>
            <a:r>
              <a:rPr lang="en-US" sz="2600" dirty="0">
                <a:solidFill>
                  <a:prstClr val="black"/>
                </a:solidFill>
              </a:rPr>
              <a:t>Shows input requirements between product sectors - i.e., technological dependencies</a:t>
            </a:r>
          </a:p>
          <a:p>
            <a:r>
              <a:rPr lang="en-US" sz="2400" b="1" kern="100" dirty="0">
                <a:solidFill>
                  <a:srgbClr val="333399"/>
                </a:solidFill>
                <a:latin typeface="Rockwell" panose="02060603020205020403" pitchFamily="18" charset="0"/>
                <a:ea typeface="Calibri" panose="020F0502020204030204" pitchFamily="34" charset="0"/>
                <a:cs typeface="Times New Roman" panose="02020603050405020304" pitchFamily="18" charset="0"/>
              </a:rPr>
              <a:t>Leontief Inverse:</a:t>
            </a:r>
          </a:p>
          <a:p>
            <a:pPr lvl="1"/>
            <a:r>
              <a:rPr lang="en-US" sz="2600" dirty="0">
                <a:solidFill>
                  <a:prstClr val="black"/>
                </a:solidFill>
              </a:rPr>
              <a:t>Calculates economy-wide ripple effects of mobile phone production </a:t>
            </a:r>
          </a:p>
          <a:p>
            <a:pPr lvl="1"/>
            <a:r>
              <a:rPr lang="en-US" sz="2600" dirty="0">
                <a:solidFill>
                  <a:prstClr val="black"/>
                </a:solidFill>
              </a:rPr>
              <a:t>Captures job and income impacts across upstream industries (e.g., sub-assemblies, components)</a:t>
            </a:r>
          </a:p>
          <a:p>
            <a:endParaRPr lang="en-IN" dirty="0"/>
          </a:p>
        </p:txBody>
      </p:sp>
    </p:spTree>
    <p:extLst>
      <p:ext uri="{BB962C8B-B14F-4D97-AF65-F5344CB8AC3E}">
        <p14:creationId xmlns:p14="http://schemas.microsoft.com/office/powerpoint/2010/main" val="380041164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Override>
</file>

<file path=ppt/theme/themeOverride4.xml><?xml version="1.0" encoding="utf-8"?>
<a:themeOverride xmlns:a="http://schemas.openxmlformats.org/drawingml/2006/main">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Override>
</file>

<file path=ppt/theme/themeOverride5.xml><?xml version="1.0" encoding="utf-8"?>
<a:themeOverride xmlns:a="http://schemas.openxmlformats.org/drawingml/2006/main">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Override>
</file>

<file path=ppt/theme/themeOverride6.xml><?xml version="1.0" encoding="utf-8"?>
<a:themeOverride xmlns:a="http://schemas.openxmlformats.org/drawingml/2006/main">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3898</TotalTime>
  <Words>1505</Words>
  <Application>Microsoft Office PowerPoint</Application>
  <PresentationFormat>Widescreen</PresentationFormat>
  <Paragraphs>175</Paragraphs>
  <Slides>17</Slides>
  <Notes>5</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17</vt:i4>
      </vt:variant>
    </vt:vector>
  </HeadingPairs>
  <TitlesOfParts>
    <vt:vector size="29" baseType="lpstr">
      <vt:lpstr>Arial</vt:lpstr>
      <vt:lpstr>Calibri</vt:lpstr>
      <vt:lpstr>Calibri Light</vt:lpstr>
      <vt:lpstr>Cambria</vt:lpstr>
      <vt:lpstr>Gill Sans MT</vt:lpstr>
      <vt:lpstr>Rockwell</vt:lpstr>
      <vt:lpstr>Times New Roman</vt:lpstr>
      <vt:lpstr>Wingdings</vt:lpstr>
      <vt:lpstr>Office Theme</vt:lpstr>
      <vt:lpstr>2_Office Theme</vt:lpstr>
      <vt:lpstr>3_Office Theme</vt:lpstr>
      <vt:lpstr>5_Office Theme</vt:lpstr>
      <vt:lpstr>PowerPoint Presentation</vt:lpstr>
      <vt:lpstr>PowerPoint Presentation</vt:lpstr>
      <vt:lpstr>IP Is Back - Everywhere </vt:lpstr>
      <vt:lpstr>IP: Concept, Rationale and Practice</vt:lpstr>
      <vt:lpstr>Costs of Misplaced IP</vt:lpstr>
      <vt:lpstr>Saving IP from its Advocates</vt:lpstr>
      <vt:lpstr>PowerPoint Presentation</vt:lpstr>
      <vt:lpstr>India’s Mobile Phone Industry</vt:lpstr>
      <vt:lpstr>Old Vs New IP: India’s Mobile Phone Manufacturing</vt:lpstr>
      <vt:lpstr>PowerPoint Presentation</vt:lpstr>
      <vt:lpstr>PowerPoint Presentation</vt:lpstr>
      <vt:lpstr>PowerPoint Presentation</vt:lpstr>
      <vt:lpstr>Decomposition of Gross Exports of Mobile Phones into DVA and FVA</vt:lpstr>
      <vt:lpstr>PowerPoint Presentation</vt:lpstr>
      <vt:lpstr>PowerPoint Presentation</vt:lpstr>
      <vt:lpstr>PowerPoint Presentation</vt:lpstr>
      <vt:lpstr>Backup: Estimating DVA, Job Creation &amp; Income Growth</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CDS</cp:lastModifiedBy>
  <cp:revision>50</cp:revision>
  <dcterms:created xsi:type="dcterms:W3CDTF">2026-07-30T10:36:57Z</dcterms:created>
  <dcterms:modified xsi:type="dcterms:W3CDTF">2026-09-29T11:02:51Z</dcterms:modified>
</cp:coreProperties>
</file>